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80" r:id="rId12"/>
    <p:sldId id="283" r:id="rId13"/>
    <p:sldId id="284" r:id="rId14"/>
    <p:sldId id="270" r:id="rId15"/>
    <p:sldId id="271" r:id="rId16"/>
    <p:sldId id="272" r:id="rId17"/>
    <p:sldId id="285" r:id="rId18"/>
    <p:sldId id="273" r:id="rId19"/>
    <p:sldId id="275" r:id="rId20"/>
    <p:sldId id="276" r:id="rId21"/>
    <p:sldId id="277" r:id="rId22"/>
    <p:sldId id="278" r:id="rId23"/>
    <p:sldId id="281" r:id="rId24"/>
    <p:sldId id="293" r:id="rId25"/>
    <p:sldId id="294" r:id="rId26"/>
    <p:sldId id="295" r:id="rId27"/>
    <p:sldId id="296" r:id="rId28"/>
    <p:sldId id="297" r:id="rId29"/>
    <p:sldId id="302" r:id="rId30"/>
    <p:sldId id="298" r:id="rId31"/>
    <p:sldId id="299" r:id="rId32"/>
    <p:sldId id="300" r:id="rId33"/>
    <p:sldId id="301" r:id="rId34"/>
    <p:sldId id="267" r:id="rId35"/>
    <p:sldId id="286" r:id="rId36"/>
    <p:sldId id="288" r:id="rId37"/>
    <p:sldId id="289" r:id="rId38"/>
    <p:sldId id="290" r:id="rId39"/>
    <p:sldId id="291" r:id="rId40"/>
    <p:sldId id="282" r:id="rId41"/>
    <p:sldId id="279" r:id="rId42"/>
    <p:sldId id="303" r:id="rId43"/>
    <p:sldId id="269" r:id="rId4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07.04.2023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07.04.2023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07.04.2023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ПК\Desktop\1610172805_41-p-fon-s-bloknotom-dlya-prezentatsii-6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75969" y="620688"/>
            <a:ext cx="6400800" cy="2376264"/>
          </a:xfrm>
        </p:spPr>
        <p:txBody>
          <a:bodyPr>
            <a:normAutofit fontScale="92500"/>
          </a:bodyPr>
          <a:lstStyle/>
          <a:p>
            <a:pPr lvl="0">
              <a:buClr>
                <a:srgbClr val="0BD0D9"/>
              </a:buClr>
              <a:buSzPct val="95000"/>
              <a:defRPr/>
            </a:pPr>
            <a:r>
              <a:rPr lang="ru-RU" sz="4000" b="1" dirty="0">
                <a:solidFill>
                  <a:srgbClr val="00B0F0"/>
                </a:solidFill>
                <a:latin typeface="Monotype Corsiva" pitchFamily="66" charset="0"/>
              </a:rPr>
              <a:t>«</a:t>
            </a:r>
            <a:r>
              <a:rPr lang="ru-RU" sz="4000" b="1" dirty="0" err="1">
                <a:solidFill>
                  <a:srgbClr val="00B0F0"/>
                </a:solidFill>
                <a:latin typeface="Monotype Corsiva" pitchFamily="66" charset="0"/>
              </a:rPr>
              <a:t>Здоровьесберегающие</a:t>
            </a:r>
            <a:r>
              <a:rPr lang="ru-RU" sz="4000" b="1" dirty="0">
                <a:solidFill>
                  <a:srgbClr val="00B0F0"/>
                </a:solidFill>
                <a:latin typeface="Monotype Corsiva" pitchFamily="66" charset="0"/>
              </a:rPr>
              <a:t> </a:t>
            </a:r>
          </a:p>
          <a:p>
            <a:pPr lvl="0">
              <a:buClr>
                <a:srgbClr val="0BD0D9"/>
              </a:buClr>
              <a:buSzPct val="95000"/>
              <a:defRPr/>
            </a:pPr>
            <a:r>
              <a:rPr lang="ru-RU" sz="4000" b="1" dirty="0">
                <a:solidFill>
                  <a:srgbClr val="00B0F0"/>
                </a:solidFill>
                <a:latin typeface="Monotype Corsiva" pitchFamily="66" charset="0"/>
              </a:rPr>
              <a:t>технологии</a:t>
            </a:r>
          </a:p>
          <a:p>
            <a:pPr lvl="0">
              <a:buClr>
                <a:srgbClr val="0BD0D9"/>
              </a:buClr>
              <a:buSzPct val="95000"/>
              <a:defRPr/>
            </a:pPr>
            <a:r>
              <a:rPr lang="ru-RU" sz="4000" b="1" dirty="0">
                <a:solidFill>
                  <a:srgbClr val="00B0F0"/>
                </a:solidFill>
                <a:latin typeface="Monotype Corsiva" pitchFamily="66" charset="0"/>
              </a:rPr>
              <a:t> в педагогической системе ДОУ</a:t>
            </a:r>
            <a:r>
              <a:rPr lang="ru-RU" sz="4000" b="1" dirty="0" smtClean="0">
                <a:solidFill>
                  <a:srgbClr val="00B0F0"/>
                </a:solidFill>
                <a:latin typeface="Monotype Corsiva" pitchFamily="66" charset="0"/>
              </a:rPr>
              <a:t>»</a:t>
            </a:r>
          </a:p>
          <a:p>
            <a:pPr lvl="0">
              <a:buClr>
                <a:srgbClr val="0BD0D9"/>
              </a:buClr>
              <a:buSzPct val="95000"/>
              <a:defRPr/>
            </a:pPr>
            <a:endParaRPr lang="ru-RU" sz="4000" b="1" dirty="0">
              <a:solidFill>
                <a:srgbClr val="FF0000"/>
              </a:solidFill>
            </a:endParaRPr>
          </a:p>
          <a:p>
            <a:endParaRPr lang="ru-RU" dirty="0"/>
          </a:p>
        </p:txBody>
      </p:sp>
      <p:pic>
        <p:nvPicPr>
          <p:cNvPr id="1028" name="Picture 4" descr="C:\Users\ПК\Desktop\1614513987_16-p-deti-na-belom-fone-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04379" y="2996952"/>
            <a:ext cx="3772503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79965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912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11760" y="332656"/>
            <a:ext cx="6275040" cy="1440160"/>
          </a:xfrm>
        </p:spPr>
        <p:txBody>
          <a:bodyPr>
            <a:noAutofit/>
          </a:bodyPr>
          <a:lstStyle/>
          <a:p>
            <a:r>
              <a:rPr lang="ru-RU" sz="2800" b="1" dirty="0" err="1">
                <a:solidFill>
                  <a:srgbClr val="00B0F0"/>
                </a:solidFill>
                <a:latin typeface="Monotype Corsiva" pitchFamily="66" charset="0"/>
              </a:rPr>
              <a:t>Здоровьесберегающие</a:t>
            </a:r>
            <a:r>
              <a:rPr lang="ru-RU" sz="2800" b="1" dirty="0">
                <a:solidFill>
                  <a:srgbClr val="00B0F0"/>
                </a:solidFill>
                <a:latin typeface="Monotype Corsiva" pitchFamily="66" charset="0"/>
              </a:rPr>
              <a:t> технологии, используемые </a:t>
            </a:r>
            <a:r>
              <a:rPr lang="ru-RU" sz="2800" b="1" dirty="0" smtClean="0">
                <a:solidFill>
                  <a:srgbClr val="00B0F0"/>
                </a:solidFill>
                <a:latin typeface="Monotype Corsiva" pitchFamily="66" charset="0"/>
              </a:rPr>
              <a:t/>
            </a:r>
            <a:br>
              <a:rPr lang="ru-RU" sz="2800" b="1" dirty="0" smtClean="0">
                <a:solidFill>
                  <a:srgbClr val="00B0F0"/>
                </a:solidFill>
                <a:latin typeface="Monotype Corsiva" pitchFamily="66" charset="0"/>
              </a:rPr>
            </a:br>
            <a:r>
              <a:rPr lang="ru-RU" sz="2800" b="1" dirty="0" smtClean="0">
                <a:solidFill>
                  <a:srgbClr val="00B0F0"/>
                </a:solidFill>
                <a:latin typeface="Monotype Corsiva" pitchFamily="66" charset="0"/>
              </a:rPr>
              <a:t>в </a:t>
            </a:r>
            <a:r>
              <a:rPr lang="ru-RU" sz="2800" b="1" dirty="0" err="1">
                <a:solidFill>
                  <a:srgbClr val="00B0F0"/>
                </a:solidFill>
                <a:latin typeface="Monotype Corsiva" pitchFamily="66" charset="0"/>
              </a:rPr>
              <a:t>воспитательно</a:t>
            </a:r>
            <a:r>
              <a:rPr lang="ru-RU" sz="2800" b="1" dirty="0">
                <a:solidFill>
                  <a:srgbClr val="00B0F0"/>
                </a:solidFill>
                <a:latin typeface="Monotype Corsiva" pitchFamily="66" charset="0"/>
              </a:rPr>
              <a:t>-образовательном процессе 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403648" y="1844824"/>
            <a:ext cx="7283152" cy="453650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Технологии сохранения и стимулирования </a:t>
            </a:r>
            <a:r>
              <a:rPr lang="ru-RU" sz="24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здоровья</a:t>
            </a:r>
          </a:p>
          <a:p>
            <a:pPr algn="ctr">
              <a:buFont typeface="Wingdings" pitchFamily="2" charset="2"/>
              <a:buChar char="Ø"/>
            </a:pPr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Стретчинг</a:t>
            </a: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buFont typeface="Wingdings" pitchFamily="2" charset="2"/>
              <a:buChar char="Ø"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Динамические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паузы</a:t>
            </a:r>
          </a:p>
          <a:p>
            <a:pPr algn="ctr">
              <a:buFont typeface="Wingdings" pitchFamily="2" charset="2"/>
              <a:buChar char="Ø"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Подвижные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,  хороводные и спортивные игры</a:t>
            </a:r>
          </a:p>
          <a:p>
            <a:pPr algn="ctr">
              <a:buFont typeface="Wingdings" pitchFamily="2" charset="2"/>
              <a:buChar char="Ø"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Релаксация</a:t>
            </a: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buFont typeface="Wingdings" pitchFamily="2" charset="2"/>
              <a:buChar char="Ø"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Гимнастика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(пальчиковая, для глаз, дыхательная и 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др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ctr">
              <a:buFont typeface="Wingdings" pitchFamily="2" charset="2"/>
              <a:buChar char="Ø"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Гимнастика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динамическая, корригирующая, ортопедическая</a:t>
            </a:r>
          </a:p>
          <a:p>
            <a:pPr marL="0" indent="0" algn="ctr">
              <a:buNone/>
            </a:pPr>
            <a:r>
              <a:rPr lang="ru-RU" sz="24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Технологии обучения здоровому образу </a:t>
            </a:r>
            <a:r>
              <a:rPr lang="ru-RU" sz="24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жизни</a:t>
            </a:r>
          </a:p>
          <a:p>
            <a:pPr algn="ctr">
              <a:buFont typeface="Wingdings" pitchFamily="2" charset="2"/>
              <a:buChar char="Ø"/>
            </a:pPr>
            <a:r>
              <a:rPr lang="ru-RU" sz="1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Физкультурные занятия</a:t>
            </a:r>
          </a:p>
          <a:p>
            <a:pPr algn="ctr">
              <a:buFont typeface="Wingdings" pitchFamily="2" charset="2"/>
              <a:buChar char="Ø"/>
            </a:pPr>
            <a:r>
              <a:rPr lang="ru-RU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Проблемно-игровые</a:t>
            </a:r>
            <a:r>
              <a:rPr lang="ru-RU" sz="1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игротренинги</a:t>
            </a:r>
            <a:r>
              <a:rPr lang="ru-RU" sz="1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игротерапия</a:t>
            </a:r>
            <a:endParaRPr lang="ru-RU" sz="18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Font typeface="Wingdings" pitchFamily="2" charset="2"/>
              <a:buChar char="Ø"/>
            </a:pPr>
            <a:r>
              <a:rPr lang="ru-RU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Коммуникативные </a:t>
            </a:r>
            <a:r>
              <a:rPr lang="ru-RU" sz="1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игры</a:t>
            </a:r>
          </a:p>
          <a:p>
            <a:pPr algn="ctr">
              <a:buFont typeface="Wingdings" pitchFamily="2" charset="2"/>
              <a:buChar char="Ø"/>
            </a:pPr>
            <a:r>
              <a:rPr lang="ru-RU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Серия занятий «</a:t>
            </a:r>
            <a:r>
              <a:rPr lang="ru-RU" sz="1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Уроки здоровья»</a:t>
            </a:r>
          </a:p>
          <a:p>
            <a:pPr algn="ctr">
              <a:buFont typeface="Wingdings" pitchFamily="2" charset="2"/>
              <a:buChar char="Ø"/>
            </a:pPr>
            <a:r>
              <a:rPr lang="ru-RU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Точечный самомассаж</a:t>
            </a:r>
          </a:p>
          <a:p>
            <a:pPr>
              <a:buFont typeface="Wingdings" pitchFamily="2" charset="2"/>
              <a:buChar char="Ø"/>
            </a:pPr>
            <a:endParaRPr lang="ru-RU" sz="1050" dirty="0">
              <a:solidFill>
                <a:srgbClr val="000000"/>
              </a:solidFill>
              <a:latin typeface="Times New Roman"/>
            </a:endParaRPr>
          </a:p>
          <a:p>
            <a:pPr marL="0" indent="0">
              <a:buNone/>
            </a:pP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xmlns="" val="1795916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B0F0"/>
                </a:solidFill>
                <a:latin typeface="Monotype Corsiva" pitchFamily="66" charset="0"/>
              </a:rPr>
              <a:t>Гимнастика для глаз  для детей дошкольного возраста в рамках </a:t>
            </a:r>
            <a:r>
              <a:rPr lang="ru-RU" b="1" dirty="0" err="1" smtClean="0">
                <a:solidFill>
                  <a:srgbClr val="00B0F0"/>
                </a:solidFill>
                <a:latin typeface="Monotype Corsiva" pitchFamily="66" charset="0"/>
              </a:rPr>
              <a:t>здоровьясбережения</a:t>
            </a:r>
            <a:r>
              <a:rPr lang="ru-RU" b="1" dirty="0" smtClean="0">
                <a:solidFill>
                  <a:srgbClr val="00B0F0"/>
                </a:solidFill>
                <a:latin typeface="Monotype Corsiva" pitchFamily="66" charset="0"/>
              </a:rPr>
              <a:t> </a:t>
            </a:r>
            <a:endParaRPr lang="ru-RU" b="1" dirty="0">
              <a:solidFill>
                <a:srgbClr val="00B0F0"/>
              </a:solidFill>
              <a:latin typeface="Monotype Corsiva" pitchFamily="66" charset="0"/>
            </a:endParaRP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2411760" y="4509120"/>
            <a:ext cx="6400800" cy="1752600"/>
          </a:xfrm>
        </p:spPr>
        <p:txBody>
          <a:bodyPr/>
          <a:lstStyle/>
          <a:p>
            <a:pPr algn="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Воспитатель: Рожкова О.А.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476672"/>
            <a:ext cx="8229600" cy="1143000"/>
          </a:xfrm>
        </p:spPr>
        <p:txBody>
          <a:bodyPr>
            <a:noAutofit/>
          </a:bodyPr>
          <a:lstStyle/>
          <a:p>
            <a:r>
              <a:rPr lang="ru-RU" sz="28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Технологии сохранения и стимулирования здоровья</a:t>
            </a:r>
            <a:br>
              <a:rPr lang="ru-RU" sz="28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dirty="0"/>
          </a:p>
        </p:txBody>
      </p:sp>
      <p:pic>
        <p:nvPicPr>
          <p:cNvPr id="5" name="Содержимое 4" descr="103213648645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907704" y="1628800"/>
            <a:ext cx="6024141" cy="4525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912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Содержимое 4" descr="0353458a1d867f617631d8558cb4cf57.jpe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54691" y="764704"/>
            <a:ext cx="7148612" cy="5361459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912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B0F0"/>
                </a:solidFill>
                <a:latin typeface="Monotype Corsiva" pitchFamily="66" charset="0"/>
              </a:rPr>
              <a:t>Упражнение</a:t>
            </a:r>
            <a:endParaRPr lang="ru-RU" b="1" dirty="0">
              <a:solidFill>
                <a:srgbClr val="00B0F0"/>
              </a:solidFill>
              <a:latin typeface="Monotype Corsiva" pitchFamily="66" charset="0"/>
            </a:endParaRPr>
          </a:p>
        </p:txBody>
      </p:sp>
      <p:pic>
        <p:nvPicPr>
          <p:cNvPr id="8" name="Содержимое 7" descr="-5242614854945195419_12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7544" y="1628800"/>
            <a:ext cx="4040188" cy="30301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ru-RU" i="1" dirty="0" smtClean="0">
                <a:solidFill>
                  <a:srgbClr val="FF0000"/>
                </a:solidFill>
              </a:rPr>
              <a:t>Жмурки</a:t>
            </a:r>
            <a:endParaRPr lang="ru-RU" i="1" dirty="0">
              <a:solidFill>
                <a:srgbClr val="FF0000"/>
              </a:solidFill>
            </a:endParaRPr>
          </a:p>
        </p:txBody>
      </p:sp>
      <p:pic>
        <p:nvPicPr>
          <p:cNvPr id="11" name="Содержимое 10" descr="-5242614854945195420_121.jpg"/>
          <p:cNvPicPr>
            <a:picLocks noGrp="1" noChangeAspect="1"/>
          </p:cNvPicPr>
          <p:nvPr>
            <p:ph sz="quarter" idx="4"/>
          </p:nvPr>
        </p:nvPicPr>
        <p:blipFill>
          <a:blip r:embed="rId4" cstate="print"/>
          <a:stretch>
            <a:fillRect/>
          </a:stretch>
        </p:blipFill>
        <p:spPr>
          <a:xfrm>
            <a:off x="4645025" y="2634853"/>
            <a:ext cx="4041775" cy="30313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B0F0"/>
                </a:solidFill>
                <a:latin typeface="Monotype Corsiva" pitchFamily="66" charset="0"/>
              </a:rPr>
              <a:t>Упражнение</a:t>
            </a:r>
            <a:endParaRPr lang="ru-RU" b="1" dirty="0">
              <a:solidFill>
                <a:srgbClr val="00B0F0"/>
              </a:solidFill>
              <a:latin typeface="Monotype Corsiva" pitchFamily="66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572000" y="1196752"/>
            <a:ext cx="4041775" cy="639762"/>
          </a:xfrm>
        </p:spPr>
        <p:txBody>
          <a:bodyPr/>
          <a:lstStyle/>
          <a:p>
            <a:pPr algn="ctr"/>
            <a:r>
              <a:rPr lang="ru-RU" i="1" dirty="0" smtClean="0">
                <a:solidFill>
                  <a:srgbClr val="FF0000"/>
                </a:solidFill>
              </a:rPr>
              <a:t>Далеко-близко</a:t>
            </a:r>
            <a:endParaRPr lang="ru-RU" i="1" dirty="0">
              <a:solidFill>
                <a:srgbClr val="FF0000"/>
              </a:solidFill>
            </a:endParaRPr>
          </a:p>
        </p:txBody>
      </p:sp>
      <p:pic>
        <p:nvPicPr>
          <p:cNvPr id="12" name="Содержимое 11" descr="-5242614854945195421_12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611560" y="2564904"/>
            <a:ext cx="4040188" cy="30301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Содержимое 12" descr="-5242614854945195422_121.jpg"/>
          <p:cNvPicPr>
            <a:picLocks noGrp="1" noChangeAspect="1"/>
          </p:cNvPicPr>
          <p:nvPr>
            <p:ph sz="quarter" idx="4"/>
          </p:nvPr>
        </p:nvPicPr>
        <p:blipFill>
          <a:blip r:embed="rId4" cstate="print"/>
          <a:stretch>
            <a:fillRect/>
          </a:stretch>
        </p:blipFill>
        <p:spPr>
          <a:xfrm>
            <a:off x="4716016" y="1844824"/>
            <a:ext cx="4041775" cy="30313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912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B0F0"/>
                </a:solidFill>
                <a:latin typeface="Monotype Corsiva" pitchFamily="66" charset="0"/>
              </a:rPr>
              <a:t>Упражнение</a:t>
            </a:r>
            <a:endParaRPr lang="ru-RU" b="1" dirty="0">
              <a:solidFill>
                <a:srgbClr val="00B0F0"/>
              </a:solidFill>
              <a:latin typeface="Monotype Corsiva" pitchFamily="66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3568" y="1124744"/>
            <a:ext cx="4040188" cy="639762"/>
          </a:xfrm>
        </p:spPr>
        <p:txBody>
          <a:bodyPr/>
          <a:lstStyle/>
          <a:p>
            <a:pPr algn="ctr"/>
            <a:r>
              <a:rPr lang="ru-RU" i="1" dirty="0" smtClean="0">
                <a:solidFill>
                  <a:srgbClr val="FF0000"/>
                </a:solidFill>
              </a:rPr>
              <a:t>Прятки</a:t>
            </a:r>
            <a:endParaRPr lang="ru-RU" i="1" dirty="0">
              <a:solidFill>
                <a:srgbClr val="FF0000"/>
              </a:solidFill>
            </a:endParaRPr>
          </a:p>
        </p:txBody>
      </p:sp>
      <p:pic>
        <p:nvPicPr>
          <p:cNvPr id="11" name="Содержимое 10" descr="-5285216906137159805_12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1619672" y="1772816"/>
            <a:ext cx="2963466" cy="3951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Содержимое 9" descr="-5285216906137159807_121.jpg"/>
          <p:cNvPicPr>
            <a:picLocks noGrp="1" noChangeAspect="1"/>
          </p:cNvPicPr>
          <p:nvPr>
            <p:ph sz="quarter" idx="4"/>
          </p:nvPr>
        </p:nvPicPr>
        <p:blipFill>
          <a:blip r:embed="rId4" cstate="print"/>
          <a:stretch>
            <a:fillRect/>
          </a:stretch>
        </p:blipFill>
        <p:spPr>
          <a:xfrm>
            <a:off x="5940152" y="1844824"/>
            <a:ext cx="2286024" cy="3951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912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rgbClr val="00B0F0"/>
                </a:solidFill>
                <a:latin typeface="Monotype Corsiva" pitchFamily="66" charset="0"/>
              </a:rPr>
              <a:t>Виды тренажеров для глаз</a:t>
            </a:r>
            <a:endParaRPr lang="ru-RU" b="1" i="1" dirty="0">
              <a:solidFill>
                <a:srgbClr val="00B0F0"/>
              </a:solidFill>
              <a:latin typeface="Monotype Corsiva" pitchFamily="66" charset="0"/>
            </a:endParaRPr>
          </a:p>
        </p:txBody>
      </p:sp>
      <p:pic>
        <p:nvPicPr>
          <p:cNvPr id="5" name="Содержимое 4" descr="AdyQZJpHk7u-_1200x0_AybP2us9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457200" y="1843881"/>
            <a:ext cx="4038600" cy="4038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Содержимое 5" descr="h1001_w1001_cef6c5580978d2d4e1958f93b48648e8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648200" y="2537827"/>
            <a:ext cx="4038600" cy="2650709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79712" y="1772816"/>
            <a:ext cx="5825202" cy="193109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 smtClean="0">
                <a:solidFill>
                  <a:srgbClr val="00B0F0"/>
                </a:solidFill>
                <a:latin typeface="Monotype Corsiva" pitchFamily="66" charset="0"/>
              </a:rPr>
              <a:t>Су </a:t>
            </a:r>
            <a:r>
              <a:rPr lang="ru-RU" sz="4000" b="1" dirty="0" err="1" smtClean="0">
                <a:solidFill>
                  <a:srgbClr val="00B0F0"/>
                </a:solidFill>
                <a:latin typeface="Monotype Corsiva" pitchFamily="66" charset="0"/>
              </a:rPr>
              <a:t>Джок</a:t>
            </a:r>
            <a:r>
              <a:rPr lang="ru-RU" sz="4000" b="1" dirty="0" smtClean="0">
                <a:solidFill>
                  <a:srgbClr val="00B0F0"/>
                </a:solidFill>
                <a:latin typeface="Monotype Corsiva" pitchFamily="66" charset="0"/>
              </a:rPr>
              <a:t> терапия в работе с воспитанниками дошкольного возраста в рамках использования </a:t>
            </a:r>
            <a:r>
              <a:rPr lang="ru-RU" sz="4000" b="1" dirty="0" err="1" smtClean="0">
                <a:solidFill>
                  <a:srgbClr val="00B0F0"/>
                </a:solidFill>
                <a:latin typeface="Monotype Corsiva" pitchFamily="66" charset="0"/>
              </a:rPr>
              <a:t>здоровьесбережения</a:t>
            </a:r>
            <a:r>
              <a:rPr lang="ru-RU" sz="4000" b="1" dirty="0" smtClean="0">
                <a:solidFill>
                  <a:srgbClr val="00B0F0"/>
                </a:solidFill>
                <a:latin typeface="Monotype Corsiva" pitchFamily="66" charset="0"/>
              </a:rPr>
              <a:t>.</a:t>
            </a:r>
            <a:endParaRPr lang="ru-RU" sz="4000" b="1" dirty="0">
              <a:solidFill>
                <a:srgbClr val="00B0F0"/>
              </a:solidFill>
              <a:latin typeface="Monotype Corsiva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699792" y="5013176"/>
            <a:ext cx="5825202" cy="1096899"/>
          </a:xfrm>
        </p:spPr>
        <p:txBody>
          <a:bodyPr>
            <a:normAutofit lnSpcReduction="10000"/>
          </a:bodyPr>
          <a:lstStyle/>
          <a:p>
            <a:pPr algn="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Подготовила:</a:t>
            </a:r>
          </a:p>
          <a:p>
            <a:pPr algn="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Воспитатель Банных Е.Л.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003628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912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51720" y="836712"/>
            <a:ext cx="6447501" cy="5380180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Су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Джок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терапия – это одно из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направлений 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восточной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медицины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, разработанное южнокорейским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профессором 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Пак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Чже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Ву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dirty="0"/>
          </a:p>
        </p:txBody>
      </p:sp>
      <p:pic>
        <p:nvPicPr>
          <p:cNvPr id="4" name="Picture 6" descr="wo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37162" y="3038406"/>
            <a:ext cx="2742949" cy="3198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639431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ПК\Desktop\1610172805_41-p-fon-s-bloknotom-dlya-prezentatsii-6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074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123728" y="667031"/>
            <a:ext cx="5760640" cy="2304256"/>
          </a:xfrm>
        </p:spPr>
        <p:txBody>
          <a:bodyPr/>
          <a:lstStyle/>
          <a:p>
            <a:pPr marL="0" lvl="0" indent="0" algn="ctr">
              <a:buClr>
                <a:srgbClr val="0BD0D9"/>
              </a:buClr>
              <a:buSzPct val="95000"/>
              <a:buNone/>
              <a:defRPr/>
            </a:pPr>
            <a:r>
              <a:rPr lang="ru-RU" sz="3600" b="1" i="1" dirty="0">
                <a:solidFill>
                  <a:srgbClr val="00B0F0"/>
                </a:solidFill>
                <a:latin typeface="Monotype Corsiva" pitchFamily="66" charset="0"/>
              </a:rPr>
              <a:t>Здоровье ребенка- превыше всего…</a:t>
            </a:r>
          </a:p>
          <a:p>
            <a:pPr marL="0" lvl="0" indent="0" algn="ctr">
              <a:buClr>
                <a:srgbClr val="0BD0D9"/>
              </a:buClr>
              <a:buSzPct val="95000"/>
              <a:buNone/>
              <a:defRPr/>
            </a:pPr>
            <a:r>
              <a:rPr lang="ru-RU" sz="3600" b="1" i="1" dirty="0">
                <a:solidFill>
                  <a:srgbClr val="00B0F0"/>
                </a:solidFill>
                <a:latin typeface="Monotype Corsiva" pitchFamily="66" charset="0"/>
              </a:rPr>
              <a:t>и наша задача сохранить его.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027" name="Picture 3" descr="C:\Users\ПК\Desktop\news_file_3024_5dde72d7c916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068960"/>
            <a:ext cx="4627510" cy="3085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77189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912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63688" y="836712"/>
            <a:ext cx="6447501" cy="5305092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Су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Джок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– это маленький и компактный массажный шарик, который состоит из двух развинчивающихся полусфер, внутри которого находятся две специальные пружины, предназначены для массажа пальцев.</a:t>
            </a:r>
          </a:p>
          <a:p>
            <a:pPr algn="ctr"/>
            <a:endParaRPr lang="ru-RU" sz="2400" dirty="0"/>
          </a:p>
        </p:txBody>
      </p:sp>
      <p:pic>
        <p:nvPicPr>
          <p:cNvPr id="4" name="Рисунок 3" descr="sujo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79712" y="3212976"/>
            <a:ext cx="3600400" cy="334069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235295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912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8001" y="789709"/>
            <a:ext cx="6447501" cy="5503026"/>
          </a:xfrm>
        </p:spPr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Эта методика, проверенная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исследованиями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 доказавшая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свою эффективность и безопасность.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Эта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система настолько проста и доступна, что освоить ее может даже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ребенок. Воздействуя на биологически активные точки, неизменно вызывая улучшение самочувствия, снимается стресс, усталость и болевые ощущения, повышается общий тонус организма, увеличивается работоспособность</a:t>
            </a:r>
            <a:r>
              <a:rPr lang="ru-RU" dirty="0" smtClean="0">
                <a:cs typeface="Times New Roman" pitchFamily="18" charset="0"/>
              </a:rPr>
              <a:t>.</a:t>
            </a:r>
          </a:p>
          <a:p>
            <a:pPr>
              <a:buNone/>
            </a:pPr>
            <a:r>
              <a:rPr lang="ru-RU" sz="2400" dirty="0">
                <a:cs typeface="Times New Roman" pitchFamily="18" charset="0"/>
              </a:rPr>
              <a:t> </a:t>
            </a:r>
            <a:r>
              <a:rPr lang="ru-RU" sz="2400" dirty="0" smtClean="0">
                <a:cs typeface="Times New Roman" pitchFamily="18" charset="0"/>
              </a:rPr>
              <a:t>  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32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4293096"/>
            <a:ext cx="2376264" cy="225858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654334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548680"/>
            <a:ext cx="6447501" cy="5702531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u-RU" dirty="0" smtClean="0">
                <a:cs typeface="Times New Roman" pitchFamily="18" charset="0"/>
              </a:rPr>
              <a:t>    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своей практике я использую Су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Джок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перед выполнением заданий, связанных с ИЗО деятельностью,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письмом, это помогает разогреть мышцы пальцев рук и подготовить к предстоящей работе, настроить на рабочий лад.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Чтобы процесс массажа не показался детям скучным,  использую стихотворный материал.</a:t>
            </a:r>
          </a:p>
          <a:p>
            <a:pPr>
              <a:buNone/>
            </a:pPr>
            <a:r>
              <a:rPr lang="ru-RU" dirty="0">
                <a:cs typeface="Times New Roman" pitchFamily="18" charset="0"/>
              </a:rPr>
              <a:t>     </a:t>
            </a:r>
          </a:p>
          <a:p>
            <a:endParaRPr lang="ru-RU" dirty="0"/>
          </a:p>
        </p:txBody>
      </p:sp>
      <p:pic>
        <p:nvPicPr>
          <p:cNvPr id="4" name="Содержимое 3" descr="IMG_73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48264" y="260648"/>
            <a:ext cx="1934177" cy="19341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IMG_730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28184" y="1844824"/>
            <a:ext cx="1918043" cy="19180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3645024"/>
            <a:ext cx="1484977" cy="24239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3140968"/>
            <a:ext cx="1345260" cy="23915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41806803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184482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B0F0"/>
                </a:solidFill>
                <a:latin typeface="Monotype Corsiva" pitchFamily="66" charset="0"/>
              </a:rPr>
              <a:t>Музыкотерапия и ритмопластика – </a:t>
            </a:r>
            <a:br>
              <a:rPr lang="ru-RU" b="1" dirty="0" smtClean="0">
                <a:solidFill>
                  <a:srgbClr val="00B0F0"/>
                </a:solidFill>
                <a:latin typeface="Monotype Corsiva" pitchFamily="66" charset="0"/>
              </a:rPr>
            </a:br>
            <a:r>
              <a:rPr lang="ru-RU" b="1" dirty="0" smtClean="0">
                <a:solidFill>
                  <a:srgbClr val="00B0F0"/>
                </a:solidFill>
                <a:latin typeface="Monotype Corsiva" pitchFamily="66" charset="0"/>
              </a:rPr>
              <a:t>как виды коррекционной </a:t>
            </a:r>
            <a:br>
              <a:rPr lang="ru-RU" b="1" dirty="0" smtClean="0">
                <a:solidFill>
                  <a:srgbClr val="00B0F0"/>
                </a:solidFill>
                <a:latin typeface="Monotype Corsiva" pitchFamily="66" charset="0"/>
              </a:rPr>
            </a:br>
            <a:r>
              <a:rPr lang="ru-RU" b="1" dirty="0" err="1" smtClean="0">
                <a:solidFill>
                  <a:srgbClr val="00B0F0"/>
                </a:solidFill>
                <a:latin typeface="Monotype Corsiva" pitchFamily="66" charset="0"/>
              </a:rPr>
              <a:t>здоровьесберегающей</a:t>
            </a:r>
            <a:r>
              <a:rPr lang="ru-RU" b="1" dirty="0" smtClean="0">
                <a:solidFill>
                  <a:srgbClr val="00B0F0"/>
                </a:solidFill>
                <a:latin typeface="Monotype Corsiva" pitchFamily="66" charset="0"/>
              </a:rPr>
              <a:t> технологии</a:t>
            </a:r>
            <a:endParaRPr lang="ru-RU" b="1" dirty="0">
              <a:solidFill>
                <a:srgbClr val="00B0F0"/>
              </a:solidFill>
              <a:latin typeface="Monotype Corsiva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11560" y="3501008"/>
            <a:ext cx="8229600" cy="1040979"/>
          </a:xfrm>
        </p:spPr>
        <p:txBody>
          <a:bodyPr>
            <a:normAutofit fontScale="92500" lnSpcReduction="10000"/>
          </a:bodyPr>
          <a:lstStyle/>
          <a:p>
            <a:pPr algn="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Музыкальный </a:t>
            </a:r>
          </a:p>
          <a:p>
            <a:pPr algn="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руководитель: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Стругова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Л.М.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274638"/>
            <a:ext cx="7283152" cy="1143000"/>
          </a:xfrm>
        </p:spPr>
        <p:txBody>
          <a:bodyPr>
            <a:noAutofit/>
          </a:bodyPr>
          <a:lstStyle/>
          <a:p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Цель: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повышение профессиональных компетенций педагогов дошкольного образования в вопросе использования здоровье сберегающих технологий – музыкотерапии  и ритмопластики в работе с детьми дошкольного возраста.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95736" y="1600200"/>
            <a:ext cx="6491064" cy="452596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Задачи: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1. Информировать педагогов ДОУ о важности использования здоровье сберегающих технологий 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(музыкотерапии, ритмопластики)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 в образовательном процессе;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2. Обучить педагогов ДОУ различным способам использования музыки ритмопластики в работе с дошкольниками.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3. Буклеты : «Музыкотерапия как здоровье сберегающая технология в ДОУ»; «Ритмопластика. Игры на развитие двигательных способностей у детей».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51720" y="1916832"/>
            <a:ext cx="532859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Функции музыкотерапии:</a:t>
            </a:r>
          </a:p>
          <a:p>
            <a:pPr algn="ctr"/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Font typeface="Wingdings" pitchFamily="2" charset="2"/>
              <a:buChar char="v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Седативная</a:t>
            </a: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(релаксационная).</a:t>
            </a:r>
          </a:p>
          <a:p>
            <a:pPr algn="ctr">
              <a:buFont typeface="Wingdings" pitchFamily="2" charset="2"/>
              <a:buChar char="v"/>
            </a:pPr>
            <a:endParaRPr lang="ru-RU" sz="2400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Font typeface="Wingdings" pitchFamily="2" charset="2"/>
              <a:buChar char="v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Стимулирующая. </a:t>
            </a: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Содержимое 6" descr="u6Cmfm6AusuQTlePKNBwSrN7QdjLEIrOvVqrmpmKehkzEFggILIKR7aqfPHG81mybtq55dJ2ncn879VOo6rwH7-B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1331640" y="3861048"/>
            <a:ext cx="1950368" cy="1950368"/>
          </a:xfrm>
        </p:spPr>
      </p:pic>
      <p:pic>
        <p:nvPicPr>
          <p:cNvPr id="8" name="Содержимое 7" descr="gcHQZP51pXo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6012160" y="3501008"/>
            <a:ext cx="2674640" cy="2674640"/>
          </a:xfr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 descr="2023-03-29-15-23-4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59632" y="1700808"/>
            <a:ext cx="6984776" cy="4536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1043608" y="692696"/>
            <a:ext cx="65527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B0F0"/>
                </a:solidFill>
                <a:latin typeface="Monotype Corsiva" pitchFamily="66" charset="0"/>
                <a:cs typeface="Times New Roman" pitchFamily="18" charset="0"/>
              </a:rPr>
              <a:t>Музыка для встречи детей.</a:t>
            </a:r>
            <a:endParaRPr lang="ru-RU" sz="3600" b="1" dirty="0">
              <a:solidFill>
                <a:srgbClr val="00B0F0"/>
              </a:solidFill>
              <a:latin typeface="Monotype Corsiva" pitchFamily="66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87624" y="332656"/>
            <a:ext cx="65527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b="1" dirty="0" smtClean="0">
                <a:solidFill>
                  <a:srgbClr val="00B0F0"/>
                </a:solidFill>
                <a:latin typeface="Monotype Corsiva" pitchFamily="66" charset="0"/>
                <a:cs typeface="Times New Roman" pitchFamily="18" charset="0"/>
              </a:rPr>
              <a:t>На занятиях </a:t>
            </a:r>
          </a:p>
          <a:p>
            <a:pPr algn="ctr"/>
            <a:r>
              <a:rPr lang="ru-RU" sz="3200" b="1" dirty="0" smtClean="0">
                <a:solidFill>
                  <a:srgbClr val="00B0F0"/>
                </a:solidFill>
                <a:latin typeface="Monotype Corsiva" pitchFamily="66" charset="0"/>
                <a:cs typeface="Times New Roman" pitchFamily="18" charset="0"/>
              </a:rPr>
              <a:t>располагающую детей к творчеству (</a:t>
            </a:r>
            <a:r>
              <a:rPr lang="ru-RU" sz="3200" b="1" i="1" dirty="0" smtClean="0">
                <a:solidFill>
                  <a:srgbClr val="00B0F0"/>
                </a:solidFill>
                <a:latin typeface="Monotype Corsiva" pitchFamily="66" charset="0"/>
                <a:cs typeface="Times New Roman" pitchFamily="18" charset="0"/>
              </a:rPr>
              <a:t>рисование, аппликация, лепка</a:t>
            </a:r>
            <a:r>
              <a:rPr lang="ru-RU" sz="3200" b="1" dirty="0" smtClean="0">
                <a:solidFill>
                  <a:srgbClr val="00B0F0"/>
                </a:solidFill>
                <a:latin typeface="Monotype Corsiva" pitchFamily="66" charset="0"/>
                <a:cs typeface="Times New Roman" pitchFamily="18" charset="0"/>
              </a:rPr>
              <a:t>)</a:t>
            </a:r>
            <a:endParaRPr lang="ru-RU" sz="3200" b="1" dirty="0">
              <a:solidFill>
                <a:srgbClr val="00B0F0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pic>
        <p:nvPicPr>
          <p:cNvPr id="3" name="Рисунок 2" descr="2023-03-29-15-27-35 (1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35696" y="2132856"/>
            <a:ext cx="5849888" cy="42996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9553" y="620688"/>
            <a:ext cx="8208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B0F0"/>
                </a:solidFill>
                <a:latin typeface="Monotype Corsiva" pitchFamily="66" charset="0"/>
                <a:cs typeface="Times New Roman" pitchFamily="18" charset="0"/>
              </a:rPr>
              <a:t>Музыка для дневного сна, </a:t>
            </a:r>
          </a:p>
          <a:p>
            <a:pPr algn="ctr"/>
            <a:r>
              <a:rPr lang="ru-RU" sz="3200" b="1" dirty="0" smtClean="0">
                <a:solidFill>
                  <a:srgbClr val="00B0F0"/>
                </a:solidFill>
                <a:latin typeface="Monotype Corsiva" pitchFamily="66" charset="0"/>
                <a:cs typeface="Times New Roman" pitchFamily="18" charset="0"/>
              </a:rPr>
              <a:t>для расслабления, снятия эмоционального </a:t>
            </a:r>
            <a:endParaRPr lang="ru-RU" sz="3200" b="1" dirty="0" smtClean="0">
              <a:solidFill>
                <a:srgbClr val="00B0F0"/>
              </a:solidFill>
              <a:latin typeface="Monotype Corsiva" pitchFamily="66" charset="0"/>
              <a:cs typeface="Times New Roman" pitchFamily="18" charset="0"/>
            </a:endParaRPr>
          </a:p>
          <a:p>
            <a:pPr algn="ctr"/>
            <a:r>
              <a:rPr lang="ru-RU" sz="3200" b="1" dirty="0" smtClean="0">
                <a:solidFill>
                  <a:srgbClr val="00B0F0"/>
                </a:solidFill>
                <a:latin typeface="Monotype Corsiva" pitchFamily="66" charset="0"/>
                <a:cs typeface="Times New Roman" pitchFamily="18" charset="0"/>
              </a:rPr>
              <a:t>и </a:t>
            </a:r>
            <a:r>
              <a:rPr lang="ru-RU" sz="3200" b="1" dirty="0" smtClean="0">
                <a:solidFill>
                  <a:srgbClr val="00B0F0"/>
                </a:solidFill>
                <a:latin typeface="Monotype Corsiva" pitchFamily="66" charset="0"/>
                <a:cs typeface="Times New Roman" pitchFamily="18" charset="0"/>
              </a:rPr>
              <a:t>физического напряжения</a:t>
            </a:r>
            <a:endParaRPr lang="ru-RU" sz="3200" b="1" dirty="0">
              <a:solidFill>
                <a:srgbClr val="00B0F0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pic>
        <p:nvPicPr>
          <p:cNvPr id="3" name="Рисунок 2" descr="2023-03-29-15-30-22 (1)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91680" y="2348880"/>
            <a:ext cx="5904656" cy="43310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B0F0"/>
                </a:solidFill>
                <a:latin typeface="Monotype Corsiva" pitchFamily="66" charset="0"/>
              </a:rPr>
              <a:t>Особенности использования музыкотерап</a:t>
            </a:r>
            <a:r>
              <a:rPr lang="ru-RU" b="1" i="1" dirty="0" smtClean="0">
                <a:solidFill>
                  <a:srgbClr val="00B0F0"/>
                </a:solidFill>
                <a:latin typeface="Monotype Corsiva" pitchFamily="66" charset="0"/>
              </a:rPr>
              <a:t>и</a:t>
            </a:r>
            <a:r>
              <a:rPr lang="ru-RU" b="1" i="1" dirty="0" smtClean="0">
                <a:solidFill>
                  <a:srgbClr val="00B0F0"/>
                </a:solidFill>
                <a:latin typeface="Monotype Corsiva" pitchFamily="66" charset="0"/>
              </a:rPr>
              <a:t>и</a:t>
            </a:r>
            <a:endParaRPr lang="ru-RU" b="1" i="1" dirty="0">
              <a:solidFill>
                <a:srgbClr val="00B0F0"/>
              </a:solidFill>
              <a:latin typeface="Monotype Corsiva" pitchFamily="66" charset="0"/>
            </a:endParaRPr>
          </a:p>
        </p:txBody>
      </p:sp>
      <p:pic>
        <p:nvPicPr>
          <p:cNvPr id="5" name="Содержимое 4" descr="d85d2c8b-639a-5f68-b8c5-499a32c58377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755576" y="2492896"/>
            <a:ext cx="4038600" cy="26621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* Громкость звучания музыки должна быть строго дозирована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* Использовать произведения нравящиеся всем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* Лучше использовать уже знакомые музыкальные произведения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* Не более 10 минут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247" y="18937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35896" y="620688"/>
            <a:ext cx="5256584" cy="792088"/>
          </a:xfrm>
        </p:spPr>
        <p:txBody>
          <a:bodyPr>
            <a:noAutofit/>
          </a:bodyPr>
          <a:lstStyle/>
          <a:p>
            <a:r>
              <a:rPr lang="ru-RU" altLang="ru-RU" sz="5400" b="1" dirty="0">
                <a:solidFill>
                  <a:srgbClr val="04617B"/>
                </a:solidFill>
                <a:latin typeface="Monotype Corsiva" pitchFamily="66" charset="0"/>
              </a:rPr>
              <a:t>Виды здоровья:</a:t>
            </a:r>
            <a:endParaRPr lang="ru-RU" sz="5400" b="1" dirty="0">
              <a:latin typeface="Monotype Corsiva" pitchFamily="66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563888" y="1700808"/>
            <a:ext cx="5046712" cy="4525963"/>
          </a:xfrm>
        </p:spPr>
        <p:txBody>
          <a:bodyPr>
            <a:normAutofit/>
          </a:bodyPr>
          <a:lstStyle/>
          <a:p>
            <a:pPr marL="0" lvl="0" indent="0" algn="ctr" eaLnBrk="0" fontAlgn="base" hangingPunct="0">
              <a:spcAft>
                <a:spcPct val="0"/>
              </a:spcAft>
              <a:buClr>
                <a:srgbClr val="0BD0D9"/>
              </a:buClr>
              <a:buSzPct val="95000"/>
              <a:buNone/>
              <a:defRPr/>
            </a:pPr>
            <a:r>
              <a:rPr lang="ru-RU" altLang="ru-RU" sz="4000" b="1" i="1" dirty="0">
                <a:solidFill>
                  <a:srgbClr val="00B0F0"/>
                </a:solidFill>
                <a:latin typeface="Monotype Corsiva" pitchFamily="66" charset="0"/>
              </a:rPr>
              <a:t>физическое</a:t>
            </a:r>
          </a:p>
          <a:p>
            <a:pPr marL="0" lvl="0" indent="0" algn="ctr" eaLnBrk="0" fontAlgn="base" hangingPunct="0">
              <a:spcAft>
                <a:spcPct val="0"/>
              </a:spcAft>
              <a:buClr>
                <a:srgbClr val="0BD0D9"/>
              </a:buClr>
              <a:buSzPct val="95000"/>
              <a:buNone/>
              <a:defRPr/>
            </a:pPr>
            <a:r>
              <a:rPr lang="ru-RU" altLang="ru-RU" sz="4000" b="1" i="1" dirty="0">
                <a:solidFill>
                  <a:srgbClr val="00B0F0"/>
                </a:solidFill>
                <a:latin typeface="Monotype Corsiva" pitchFamily="66" charset="0"/>
              </a:rPr>
              <a:t>психическое </a:t>
            </a:r>
          </a:p>
          <a:p>
            <a:pPr marL="0" lvl="0" indent="0" algn="ctr" eaLnBrk="0" fontAlgn="base" hangingPunct="0">
              <a:spcAft>
                <a:spcPct val="0"/>
              </a:spcAft>
              <a:buClr>
                <a:srgbClr val="0BD0D9"/>
              </a:buClr>
              <a:buSzPct val="95000"/>
              <a:buNone/>
              <a:defRPr/>
            </a:pPr>
            <a:r>
              <a:rPr lang="ru-RU" altLang="ru-RU" sz="4000" b="1" i="1" dirty="0">
                <a:solidFill>
                  <a:srgbClr val="00B0F0"/>
                </a:solidFill>
                <a:latin typeface="Monotype Corsiva" pitchFamily="66" charset="0"/>
              </a:rPr>
              <a:t>умственное</a:t>
            </a:r>
          </a:p>
          <a:p>
            <a:pPr marL="0" lvl="0" indent="0" algn="ctr" eaLnBrk="0" fontAlgn="base" hangingPunct="0">
              <a:spcAft>
                <a:spcPct val="0"/>
              </a:spcAft>
              <a:buClr>
                <a:srgbClr val="0BD0D9"/>
              </a:buClr>
              <a:buSzPct val="95000"/>
              <a:buNone/>
              <a:defRPr/>
            </a:pPr>
            <a:r>
              <a:rPr lang="ru-RU" altLang="ru-RU" sz="4000" b="1" i="1" dirty="0" smtClean="0">
                <a:solidFill>
                  <a:srgbClr val="00B0F0"/>
                </a:solidFill>
                <a:latin typeface="Monotype Corsiva" pitchFamily="66" charset="0"/>
              </a:rPr>
              <a:t>социальное </a:t>
            </a:r>
            <a:endParaRPr lang="ru-RU" altLang="ru-RU" sz="4000" b="1" i="1" dirty="0">
              <a:solidFill>
                <a:srgbClr val="00B0F0"/>
              </a:solidFill>
              <a:latin typeface="Monotype Corsiva" pitchFamily="66" charset="0"/>
            </a:endParaRPr>
          </a:p>
          <a:p>
            <a:pPr marL="0" lvl="0" indent="0" algn="ctr" eaLnBrk="0" fontAlgn="base" hangingPunct="0">
              <a:spcAft>
                <a:spcPct val="0"/>
              </a:spcAft>
              <a:buClr>
                <a:srgbClr val="0BD0D9"/>
              </a:buClr>
              <a:buSzPct val="95000"/>
              <a:buNone/>
              <a:defRPr/>
            </a:pPr>
            <a:r>
              <a:rPr lang="ru-RU" altLang="ru-RU" sz="4000" b="1" i="1" dirty="0">
                <a:solidFill>
                  <a:srgbClr val="00B0F0"/>
                </a:solidFill>
                <a:latin typeface="Monotype Corsiva" pitchFamily="66" charset="0"/>
              </a:rPr>
              <a:t>нравственное</a:t>
            </a:r>
          </a:p>
          <a:p>
            <a:pPr marL="0" lvl="0" indent="0" algn="ctr" eaLnBrk="0" fontAlgn="base" hangingPunct="0">
              <a:spcAft>
                <a:spcPct val="0"/>
              </a:spcAft>
              <a:buClr>
                <a:srgbClr val="0BD0D9"/>
              </a:buClr>
              <a:buSzPct val="95000"/>
              <a:buNone/>
              <a:defRPr/>
            </a:pPr>
            <a:r>
              <a:rPr lang="ru-RU" altLang="ru-RU" sz="4000" b="1" i="1" dirty="0" smtClean="0">
                <a:solidFill>
                  <a:srgbClr val="00B0F0"/>
                </a:solidFill>
                <a:latin typeface="Monotype Corsiva" pitchFamily="66" charset="0"/>
              </a:rPr>
              <a:t>духовное</a:t>
            </a:r>
            <a:endParaRPr lang="ru-RU" altLang="ru-RU" sz="4000" b="1" i="1" dirty="0">
              <a:solidFill>
                <a:srgbClr val="00B0F0"/>
              </a:solidFill>
              <a:latin typeface="Monotype Corsiva" pitchFamily="66" charset="0"/>
            </a:endParaRPr>
          </a:p>
          <a:p>
            <a:pPr marL="0" indent="0">
              <a:buNone/>
            </a:pPr>
            <a:endParaRPr lang="ru-RU" sz="3600" b="1" i="1" dirty="0">
              <a:solidFill>
                <a:srgbClr val="00B0F0"/>
              </a:solidFill>
              <a:latin typeface="Monotype Corsiva" pitchFamily="66" charset="0"/>
            </a:endParaRPr>
          </a:p>
        </p:txBody>
      </p:sp>
      <p:pic>
        <p:nvPicPr>
          <p:cNvPr id="2051" name="Picture 3" descr="C:\Users\ПК\Desktop\1644926510_2-fikiwiki-com-p-kartinki-mi-vibiraem-zdorove-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5656" y="836712"/>
            <a:ext cx="2304256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76146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43608" y="4293096"/>
            <a:ext cx="748883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Цель ритмопластики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 – развитие двигательной активности ребёнка, привитие основных навыков, необходимых для дальнейшей, взрослой жизни.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копия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47664" y="476672"/>
            <a:ext cx="6632029" cy="3554978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331640" y="1268760"/>
            <a:ext cx="669674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 занятиях ритмопластики, можно выделить четыре основных направления работы с детьми: </a:t>
            </a:r>
          </a:p>
          <a:p>
            <a:pPr>
              <a:buFont typeface="Wingdings" pitchFamily="2" charset="2"/>
              <a:buChar char="§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оздоровительное;</a:t>
            </a:r>
          </a:p>
          <a:p>
            <a:pPr>
              <a:buFont typeface="Wingdings" pitchFamily="2" charset="2"/>
              <a:buChar char="§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образовательное;</a:t>
            </a:r>
          </a:p>
          <a:p>
            <a:pPr>
              <a:buFont typeface="Wingdings" pitchFamily="2" charset="2"/>
              <a:buChar char="§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воспитательное;</a:t>
            </a:r>
          </a:p>
          <a:p>
            <a:pPr>
              <a:buFont typeface="Wingdings" pitchFamily="2" charset="2"/>
              <a:buChar char="§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коррекционно-развивающее.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60032" y="3861048"/>
            <a:ext cx="3601161" cy="2664296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1691680" y="404664"/>
            <a:ext cx="6264696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комплексах по ритмопластике используются следующие средства двигательного воздействия: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1. Музыкально – ритмические движения.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2. Упражнения с предметами (ленты, мячи, султанчики и др.)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3. Элементы хореографии (основные позиции рук и ног).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4. Элементы спортивного танца.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5. Упражнения корригирующей гимнастики.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6. Дыхательные упражнения.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6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08104" y="4149080"/>
            <a:ext cx="3097696" cy="2308403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1560" y="404664"/>
            <a:ext cx="792088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Задачи: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развитие и коррекция осанки ребёнка, формирование правильных движений, серии движений;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развитие и коррекция психических функций;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развитие способности ориентироваться в пространстве;</a:t>
            </a:r>
          </a:p>
          <a:p>
            <a:pPr algn="ctr">
              <a:buFontTx/>
              <a:buChar char="-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развитие эмоционально-волевой сферы и личностных качеств.</a:t>
            </a: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03648" y="2719904"/>
            <a:ext cx="7056784" cy="3229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27784" y="4293096"/>
            <a:ext cx="6347048" cy="1224136"/>
          </a:xfrm>
        </p:spPr>
        <p:txBody>
          <a:bodyPr>
            <a:noAutofit/>
          </a:bodyPr>
          <a:lstStyle/>
          <a:p>
            <a:pPr algn="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Педагог-психолог: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Кардашина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А.А.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403648" y="548680"/>
            <a:ext cx="7211144" cy="3993307"/>
          </a:xfrm>
        </p:spPr>
        <p:txBody>
          <a:bodyPr/>
          <a:lstStyle/>
          <a:p>
            <a:pPr marL="0" lvl="0" indent="0" algn="ctr">
              <a:buNone/>
            </a:pPr>
            <a:r>
              <a:rPr lang="ru-RU" sz="24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Коррекционные технологии</a:t>
            </a:r>
            <a:endParaRPr lang="ru-RU" sz="18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>
              <a:lnSpc>
                <a:spcPct val="150000"/>
              </a:lnSpc>
              <a:buFont typeface="Wingdings" pitchFamily="2" charset="2"/>
              <a:buChar char="Ø"/>
            </a:pPr>
            <a:r>
              <a:rPr lang="ru-RU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Арт-терапия</a:t>
            </a:r>
            <a:endParaRPr lang="ru-RU" sz="32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>
              <a:lnSpc>
                <a:spcPct val="150000"/>
              </a:lnSpc>
              <a:buFont typeface="Wingdings" pitchFamily="2" charset="2"/>
              <a:buChar char="Ø"/>
            </a:pPr>
            <a:r>
              <a:rPr lang="ru-RU" sz="3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Сказкотерапия</a:t>
            </a:r>
            <a:endParaRPr lang="ru-RU" sz="32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>
              <a:lnSpc>
                <a:spcPct val="150000"/>
              </a:lnSpc>
              <a:buFont typeface="Wingdings" pitchFamily="2" charset="2"/>
              <a:buChar char="Ø"/>
            </a:pPr>
            <a:r>
              <a:rPr lang="ru-RU" sz="3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Цветотерапия</a:t>
            </a:r>
            <a:endParaRPr lang="ru-RU" sz="32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>
              <a:lnSpc>
                <a:spcPct val="150000"/>
              </a:lnSpc>
              <a:buFont typeface="Wingdings" pitchFamily="2" charset="2"/>
              <a:buChar char="Ø"/>
            </a:pPr>
            <a:r>
              <a:rPr lang="ru-RU" sz="3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Психогимнастика</a:t>
            </a:r>
            <a:endParaRPr lang="ru-RU" sz="32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xmlns="" val="1401500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err="1" smtClean="0">
                <a:solidFill>
                  <a:srgbClr val="00B0F0"/>
                </a:solidFill>
                <a:latin typeface="Monotype Corsiva" pitchFamily="66" charset="0"/>
                <a:cs typeface="Times New Roman" pitchFamily="18" charset="0"/>
              </a:rPr>
              <a:t>Сказкотерапия</a:t>
            </a:r>
            <a:r>
              <a:rPr lang="ru-RU" b="1" i="1" dirty="0" smtClean="0">
                <a:solidFill>
                  <a:srgbClr val="00B0F0"/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endParaRPr lang="ru-RU" b="1" i="1" dirty="0">
              <a:solidFill>
                <a:srgbClr val="00B0F0"/>
              </a:solidFill>
              <a:latin typeface="Monotype Corsiva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Э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то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метод, который помогает ребенку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сконцентрироваться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 своей проблеме. При умелом применении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сказкотерапия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способна дать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ясные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маршруты в коррекции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поведения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err="1" smtClean="0">
                <a:solidFill>
                  <a:srgbClr val="00B0F0"/>
                </a:solidFill>
                <a:latin typeface="Monotype Corsiva" pitchFamily="66" charset="0"/>
              </a:rPr>
              <a:t>Арт-терапия</a:t>
            </a:r>
            <a:endParaRPr lang="ru-RU" b="1" i="1" dirty="0">
              <a:solidFill>
                <a:srgbClr val="00B0F0"/>
              </a:solidFill>
              <a:latin typeface="Monotype Corsiva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ctr"/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Арт-терапия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(лат.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ars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— искусство, греч.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therapeia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— лечение) представляет собой методику лечения и развития при помощи художественного творчества.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Помимо всего прочего,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арт-терапия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– прекрасный способ безболезненно для других выразить свои эмоции и чувства.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Детская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арт-терапия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– это простой и эффективный способ психологической помощи, основанный на творчестве и игре. Другими словами, это – лечение творчеством.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err="1" smtClean="0">
                <a:solidFill>
                  <a:srgbClr val="00B0F0"/>
                </a:solidFill>
                <a:latin typeface="Monotype Corsiva" pitchFamily="66" charset="0"/>
              </a:rPr>
              <a:t>Цветотерапия</a:t>
            </a:r>
            <a:endParaRPr lang="ru-RU" b="1" i="1" dirty="0">
              <a:solidFill>
                <a:srgbClr val="00B0F0"/>
              </a:solidFill>
              <a:latin typeface="Monotype Corsiva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оррекция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психоэмоционального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состояния ребенка при помощи определенных цветов. Благодаря воздействию определенного цвета на ребенка можно добиться значительных результатов в преодолении апатии, раздражительности, чрезмерной активности и даже начинающейся детской агрессии, умении управлять своими эмоциями.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err="1" smtClean="0">
                <a:solidFill>
                  <a:srgbClr val="00B0F0"/>
                </a:solidFill>
                <a:latin typeface="Monotype Corsiva" pitchFamily="66" charset="0"/>
              </a:rPr>
              <a:t>Психогимнастика</a:t>
            </a:r>
            <a:r>
              <a:rPr lang="ru-RU" dirty="0" smtClean="0">
                <a:solidFill>
                  <a:srgbClr val="00B0F0"/>
                </a:solidFill>
                <a:latin typeface="Monotype Corsiva" pitchFamily="66" charset="0"/>
              </a:rPr>
              <a:t> </a:t>
            </a:r>
            <a:endParaRPr lang="ru-RU" dirty="0">
              <a:solidFill>
                <a:srgbClr val="00B0F0"/>
              </a:solidFill>
              <a:latin typeface="Monotype Corsiva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Э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то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курс специальных занятий (этюдов, упражнений и игр), направленных на развитие и коррекцию различных сторон психики ребенка (как ее познавательной, так и эмоционально-личностной сферы).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Содержимое 4" descr="IMG_0300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1043608" y="404664"/>
            <a:ext cx="4038600" cy="2692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Содержимое 5" descr="IMG_9856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716016" y="692696"/>
            <a:ext cx="4038600" cy="2692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 descr="C:\Users\user\Desktop\Фото\Зарница\Зарница 2018 (сжатые)\IMG_798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3648" y="3356992"/>
            <a:ext cx="3933056" cy="26220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 descr="C:\Users\user\Desktop\Фото\23 февраля\Праздник с папами 2019 (Теремок)\Теремочки\IMG_565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48064" y="3789040"/>
            <a:ext cx="3645024" cy="2430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03848" y="332656"/>
            <a:ext cx="5616624" cy="792088"/>
          </a:xfrm>
        </p:spPr>
        <p:txBody>
          <a:bodyPr>
            <a:normAutofit/>
          </a:bodyPr>
          <a:lstStyle/>
          <a:p>
            <a:r>
              <a:rPr lang="ru-RU" sz="3600" b="1" i="1" dirty="0">
                <a:solidFill>
                  <a:srgbClr val="00B0F0"/>
                </a:solidFill>
                <a:latin typeface="Monotype Corsiva" pitchFamily="66" charset="0"/>
                <a:ea typeface="+mn-ea"/>
                <a:cs typeface="+mn-cs"/>
              </a:rPr>
              <a:t>Физическое здоровье </a:t>
            </a:r>
            <a:endParaRPr lang="ru-RU" sz="3600" b="1" i="1" dirty="0">
              <a:solidFill>
                <a:srgbClr val="00B0F0"/>
              </a:solidFill>
              <a:latin typeface="Monotype Corsiva" pitchFamily="66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547664" y="1124744"/>
            <a:ext cx="6984776" cy="5256584"/>
          </a:xfrm>
        </p:spPr>
        <p:txBody>
          <a:bodyPr>
            <a:noAutofit/>
          </a:bodyPr>
          <a:lstStyle/>
          <a:p>
            <a:pPr marL="0" indent="0" algn="just">
              <a:lnSpc>
                <a:spcPct val="120000"/>
              </a:lnSpc>
              <a:buNone/>
            </a:pPr>
            <a:r>
              <a:rPr lang="ru-RU" sz="2400" b="1" dirty="0" smtClean="0">
                <a:solidFill>
                  <a:srgbClr val="00B0F0"/>
                </a:solidFill>
                <a:latin typeface="Monotype Corsiva" pitchFamily="66" charset="0"/>
              </a:rPr>
              <a:t>Педагогическое </a:t>
            </a:r>
            <a:r>
              <a:rPr lang="ru-RU" sz="2400" b="1" dirty="0">
                <a:solidFill>
                  <a:srgbClr val="00B0F0"/>
                </a:solidFill>
                <a:latin typeface="Monotype Corsiva" pitchFamily="66" charset="0"/>
              </a:rPr>
              <a:t>определение</a:t>
            </a:r>
            <a:endParaRPr lang="ru-RU" sz="2400" b="1" dirty="0" smtClean="0">
              <a:solidFill>
                <a:srgbClr val="00B0F0"/>
              </a:solidFill>
              <a:latin typeface="Monotype Corsiva" pitchFamily="66" charset="0"/>
            </a:endParaRPr>
          </a:p>
          <a:p>
            <a:pPr marL="0" indent="0" algn="just">
              <a:lnSpc>
                <a:spcPct val="120000"/>
              </a:lnSpc>
              <a:buNone/>
            </a:pPr>
            <a:r>
              <a:rPr lang="ru-RU" sz="2400" dirty="0" smtClean="0">
                <a:latin typeface="Monotype Corsiva" pitchFamily="66" charset="0"/>
              </a:rPr>
              <a:t>   Это </a:t>
            </a:r>
            <a:r>
              <a:rPr lang="ru-RU" sz="2400" dirty="0">
                <a:latin typeface="Monotype Corsiva" pitchFamily="66" charset="0"/>
              </a:rPr>
              <a:t>состояние, при котором у человека имеет место гармония физических процессов и максимальная адаптация к различным факторам внешней среды; совершенство </a:t>
            </a:r>
            <a:r>
              <a:rPr lang="ru-RU" sz="2400" dirty="0" err="1">
                <a:latin typeface="Monotype Corsiva" pitchFamily="66" charset="0"/>
              </a:rPr>
              <a:t>саморегуляции</a:t>
            </a:r>
            <a:r>
              <a:rPr lang="ru-RU" sz="2400" dirty="0">
                <a:latin typeface="Monotype Corsiva" pitchFamily="66" charset="0"/>
              </a:rPr>
              <a:t> в организме, гармония физиологических процессов, максимальная адаптация к окружающей </a:t>
            </a:r>
            <a:r>
              <a:rPr lang="ru-RU" sz="2400" dirty="0" smtClean="0">
                <a:latin typeface="Monotype Corsiva" pitchFamily="66" charset="0"/>
              </a:rPr>
              <a:t>среде.</a:t>
            </a:r>
            <a:endParaRPr lang="ru-RU" sz="2400" dirty="0">
              <a:latin typeface="Monotype Corsiva" pitchFamily="66" charset="0"/>
            </a:endParaRPr>
          </a:p>
          <a:p>
            <a:pPr marL="0" lvl="0" indent="0" algn="just">
              <a:lnSpc>
                <a:spcPct val="120000"/>
              </a:lnSpc>
              <a:buNone/>
            </a:pPr>
            <a:r>
              <a:rPr lang="ru-RU" sz="2400" b="1" dirty="0" smtClean="0">
                <a:solidFill>
                  <a:srgbClr val="00B0F0"/>
                </a:solidFill>
                <a:latin typeface="Monotype Corsiva" pitchFamily="66" charset="0"/>
              </a:rPr>
              <a:t>Медицинское определение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ru-RU" sz="2400" dirty="0" smtClean="0">
                <a:latin typeface="Monotype Corsiva" pitchFamily="66" charset="0"/>
              </a:rPr>
              <a:t>   Это состояние </a:t>
            </a:r>
            <a:r>
              <a:rPr lang="ru-RU" sz="2400" dirty="0">
                <a:latin typeface="Monotype Corsiva" pitchFamily="66" charset="0"/>
              </a:rPr>
              <a:t>роста и развития организма, основу которого составляют морфологические и функциональные резервы, обеспечивающие адаптационные </a:t>
            </a:r>
            <a:r>
              <a:rPr lang="ru-RU" sz="2400" dirty="0" smtClean="0">
                <a:latin typeface="Monotype Corsiva" pitchFamily="66" charset="0"/>
              </a:rPr>
              <a:t>реакции.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xmlns="" val="3662423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B0F0"/>
                </a:solidFill>
                <a:latin typeface="Monotype Corsiva" pitchFamily="66" charset="0"/>
              </a:rPr>
              <a:t>Практические применения методик </a:t>
            </a:r>
            <a:r>
              <a:rPr lang="ru-RU" b="1" dirty="0" err="1" smtClean="0">
                <a:solidFill>
                  <a:srgbClr val="00B0F0"/>
                </a:solidFill>
                <a:latin typeface="Monotype Corsiva" pitchFamily="66" charset="0"/>
              </a:rPr>
              <a:t>здоровьесбережения</a:t>
            </a:r>
            <a:endParaRPr lang="ru-RU" b="1" dirty="0">
              <a:solidFill>
                <a:srgbClr val="00B0F0"/>
              </a:solidFill>
              <a:latin typeface="Monotype Corsiva" pitchFamily="66" charset="0"/>
            </a:endParaRPr>
          </a:p>
        </p:txBody>
      </p:sp>
      <p:pic>
        <p:nvPicPr>
          <p:cNvPr id="6" name="Содержимое 5" descr="20180427_092438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827584" y="1556792"/>
            <a:ext cx="4038600" cy="22717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Содержимое 8" descr="20180427_095618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860032" y="1772816"/>
            <a:ext cx="4038600" cy="22717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2" descr="C:\Users\user\Desktop\Фото\Открытые занятия\День здоровья (цикл 2018 г.)\Колобок (Аня)\20180427_09265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199592" y="4056992"/>
            <a:ext cx="3200000" cy="18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Users\user\Desktop\Фото\Открытые занятия\День здоровья (цикл 2018 г.)\Колобок (Аня)\20180427_09393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15087600" y="-7629525"/>
            <a:ext cx="3200000" cy="1800000"/>
          </a:xfrm>
          <a:prstGeom prst="rect">
            <a:avLst/>
          </a:prstGeom>
          <a:noFill/>
        </p:spPr>
      </p:pic>
      <p:pic>
        <p:nvPicPr>
          <p:cNvPr id="1028" name="Picture 4" descr="C:\Users\user\Desktop\Фото\Открытые занятия\День здоровья (цикл 2018 г.)\Колобок (Аня)\20180427_09393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43808" y="3645024"/>
            <a:ext cx="4027279" cy="2265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Содержимое 5" descr="IMG_0034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971600" y="476672"/>
            <a:ext cx="4038600" cy="2692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Содержимое 6" descr="IMG_0017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1043608" y="3068960"/>
            <a:ext cx="4038600" cy="2692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C:\Users\user\Desktop\Фото\Открытые занятия\День здоровья (цикл 2018 г.)\Теремок (Лопашева И.Ю)\20180416_10324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92080" y="4005064"/>
            <a:ext cx="3219189" cy="18107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C:\Users\user\Desktop\Фото\Открытые занятия\День здоровья (цикл 2018 г.)\Теремок (Лопашева И.Ю)\20180426_10460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6016" y="836712"/>
            <a:ext cx="4251304" cy="23913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Содержимое 4" descr="IMG-20230405-WA0002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755576" y="404664"/>
            <a:ext cx="4038600" cy="3028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Содержимое 5" descr="IMG-20230405-WA0004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5148064" y="404664"/>
            <a:ext cx="3394472" cy="4525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 descr="C:\Users\user\Desktop\Фото\Дни рождения\День рождения Наташи Дорохина\IMG_978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31640" y="3645024"/>
            <a:ext cx="3562364" cy="23749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ПК\Desktop\maxresdefault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3648" y="620688"/>
            <a:ext cx="7249402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61649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2852936"/>
            <a:ext cx="6048672" cy="3600400"/>
          </a:xfrm>
        </p:spPr>
        <p:txBody>
          <a:bodyPr>
            <a:normAutofit fontScale="90000"/>
          </a:bodyPr>
          <a:lstStyle/>
          <a:p>
            <a:pPr lv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ru-RU" altLang="ru-RU" sz="3100" b="1" dirty="0" smtClean="0">
                <a:solidFill>
                  <a:srgbClr val="00B0F0"/>
                </a:solidFill>
                <a:latin typeface="Monotype Corsiva" pitchFamily="66" charset="0"/>
              </a:rPr>
              <a:t/>
            </a:r>
            <a:br>
              <a:rPr lang="ru-RU" altLang="ru-RU" sz="3100" b="1" dirty="0" smtClean="0">
                <a:solidFill>
                  <a:srgbClr val="00B0F0"/>
                </a:solidFill>
                <a:latin typeface="Monotype Corsiva" pitchFamily="66" charset="0"/>
              </a:rPr>
            </a:br>
            <a:r>
              <a:rPr lang="ru-RU" altLang="ru-RU" sz="3100" b="1" dirty="0">
                <a:solidFill>
                  <a:srgbClr val="00B0F0"/>
                </a:solidFill>
                <a:latin typeface="Monotype Corsiva" pitchFamily="66" charset="0"/>
              </a:rPr>
              <a:t/>
            </a:r>
            <a:br>
              <a:rPr lang="ru-RU" altLang="ru-RU" sz="3100" b="1" dirty="0">
                <a:solidFill>
                  <a:srgbClr val="00B0F0"/>
                </a:solidFill>
                <a:latin typeface="Monotype Corsiva" pitchFamily="66" charset="0"/>
              </a:rPr>
            </a:br>
            <a:r>
              <a:rPr lang="ru-RU" altLang="ru-RU" sz="3100" b="1" dirty="0" smtClean="0">
                <a:solidFill>
                  <a:srgbClr val="00B0F0"/>
                </a:solidFill>
                <a:latin typeface="Monotype Corsiva" pitchFamily="66" charset="0"/>
              </a:rPr>
              <a:t>Одна </a:t>
            </a:r>
            <a:r>
              <a:rPr lang="ru-RU" altLang="ru-RU" sz="3100" b="1" dirty="0">
                <a:solidFill>
                  <a:srgbClr val="00B0F0"/>
                </a:solidFill>
                <a:latin typeface="Monotype Corsiva" pitchFamily="66" charset="0"/>
              </a:rPr>
              <a:t>из задач ФГОС ДО </a:t>
            </a:r>
            <a:r>
              <a:rPr lang="ru-RU" altLang="ru-RU" sz="3100" b="1" dirty="0" smtClean="0">
                <a:solidFill>
                  <a:srgbClr val="00B0F0"/>
                </a:solidFill>
                <a:latin typeface="Monotype Corsiva" pitchFamily="66" charset="0"/>
              </a:rPr>
              <a:t>-</a:t>
            </a:r>
            <a:br>
              <a:rPr lang="ru-RU" altLang="ru-RU" sz="3100" b="1" dirty="0" smtClean="0">
                <a:solidFill>
                  <a:srgbClr val="00B0F0"/>
                </a:solidFill>
                <a:latin typeface="Monotype Corsiva" pitchFamily="66" charset="0"/>
              </a:rPr>
            </a:br>
            <a:r>
              <a:rPr lang="ru-RU" altLang="ru-RU" sz="3100" b="1" dirty="0">
                <a:solidFill>
                  <a:srgbClr val="00B0F0"/>
                </a:solidFill>
                <a:latin typeface="Monotype Corsiva" pitchFamily="66" charset="0"/>
                <a:ea typeface="+mn-ea"/>
                <a:cs typeface="+mn-cs"/>
              </a:rPr>
              <a:t>охрана и укрепление физического и психического здоровья детей, в том числе их эмоционального благополучия.</a:t>
            </a:r>
            <a:br>
              <a:rPr lang="ru-RU" altLang="ru-RU" sz="3100" b="1" dirty="0">
                <a:solidFill>
                  <a:srgbClr val="00B0F0"/>
                </a:solidFill>
                <a:latin typeface="Monotype Corsiva" pitchFamily="66" charset="0"/>
                <a:ea typeface="+mn-ea"/>
                <a:cs typeface="+mn-cs"/>
              </a:rPr>
            </a:br>
            <a:r>
              <a:rPr lang="ru-RU" altLang="ru-RU" sz="3100" dirty="0">
                <a:solidFill>
                  <a:prstClr val="black"/>
                </a:solidFill>
                <a:latin typeface="Monotype Corsiva" pitchFamily="66" charset="0"/>
                <a:ea typeface="+mn-ea"/>
                <a:cs typeface="+mn-cs"/>
              </a:rPr>
              <a:t> ( </a:t>
            </a:r>
            <a:r>
              <a:rPr lang="ru-RU" altLang="ru-RU" sz="3100" i="1" dirty="0">
                <a:solidFill>
                  <a:prstClr val="black"/>
                </a:solidFill>
                <a:latin typeface="Monotype Corsiva" pitchFamily="66" charset="0"/>
                <a:ea typeface="+mn-ea"/>
                <a:cs typeface="+mn-cs"/>
              </a:rPr>
              <a:t>приказ Министерства образования и науки РФ от « 17» октября 2013г.№ 1155</a:t>
            </a:r>
            <a:r>
              <a:rPr lang="ru-RU" altLang="ru-RU" sz="3100" dirty="0">
                <a:solidFill>
                  <a:prstClr val="black"/>
                </a:solidFill>
                <a:latin typeface="Monotype Corsiva" pitchFamily="66" charset="0"/>
                <a:ea typeface="+mn-ea"/>
                <a:cs typeface="+mn-cs"/>
              </a:rPr>
              <a:t>)</a:t>
            </a:r>
            <a:br>
              <a:rPr lang="ru-RU" altLang="ru-RU" sz="3100" dirty="0">
                <a:solidFill>
                  <a:prstClr val="black"/>
                </a:solidFill>
                <a:latin typeface="Monotype Corsiva" pitchFamily="66" charset="0"/>
                <a:ea typeface="+mn-ea"/>
                <a:cs typeface="+mn-cs"/>
              </a:rPr>
            </a:br>
            <a:r>
              <a:rPr lang="ru-RU" altLang="ru-RU" dirty="0" smtClean="0">
                <a:solidFill>
                  <a:srgbClr val="FF0000"/>
                </a:solidFill>
              </a:rPr>
              <a:t/>
            </a:r>
            <a:br>
              <a:rPr lang="ru-RU" altLang="ru-RU" dirty="0" smtClean="0">
                <a:solidFill>
                  <a:srgbClr val="FF0000"/>
                </a:solidFill>
              </a:rPr>
            </a:br>
            <a:r>
              <a:rPr lang="ru-RU" altLang="ru-RU" dirty="0" smtClean="0">
                <a:solidFill>
                  <a:srgbClr val="FF0000"/>
                </a:solidFill>
              </a:rPr>
              <a:t> </a:t>
            </a:r>
            <a:endParaRPr lang="ru-RU" dirty="0"/>
          </a:p>
        </p:txBody>
      </p:sp>
      <p:pic>
        <p:nvPicPr>
          <p:cNvPr id="6" name="Picture 5" descr="C:\Users\User\Desktop\рисунки\_s_i-713_cover_image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20272" y="476673"/>
            <a:ext cx="1614611" cy="2060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C:\Users\User\Desktop\рисунки\custom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47664" y="476672"/>
            <a:ext cx="5000726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269315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476672"/>
            <a:ext cx="6552728" cy="1152128"/>
          </a:xfrm>
        </p:spPr>
        <p:txBody>
          <a:bodyPr>
            <a:noAutofit/>
          </a:bodyPr>
          <a:lstStyle/>
          <a:p>
            <a:r>
              <a:rPr lang="ru-RU" sz="3600" b="1" dirty="0" err="1">
                <a:solidFill>
                  <a:srgbClr val="00B0F0"/>
                </a:solidFill>
                <a:latin typeface="Monotype Corsiva" pitchFamily="66" charset="0"/>
                <a:ea typeface="+mn-ea"/>
                <a:cs typeface="+mn-cs"/>
              </a:rPr>
              <a:t>Здоровьесберегающие</a:t>
            </a:r>
            <a:r>
              <a:rPr lang="ru-RU" sz="3600" b="1" dirty="0">
                <a:solidFill>
                  <a:srgbClr val="00B0F0"/>
                </a:solidFill>
                <a:latin typeface="Monotype Corsiva" pitchFamily="66" charset="0"/>
                <a:ea typeface="+mn-ea"/>
                <a:cs typeface="+mn-cs"/>
              </a:rPr>
              <a:t> технологии </a:t>
            </a:r>
            <a:r>
              <a:rPr lang="ru-RU" sz="3600" b="1" dirty="0" smtClean="0">
                <a:solidFill>
                  <a:srgbClr val="00B0F0"/>
                </a:solidFill>
                <a:latin typeface="Monotype Corsiva" pitchFamily="66" charset="0"/>
                <a:ea typeface="+mn-ea"/>
                <a:cs typeface="+mn-cs"/>
              </a:rPr>
              <a:t/>
            </a:r>
            <a:br>
              <a:rPr lang="ru-RU" sz="3600" b="1" dirty="0" smtClean="0">
                <a:solidFill>
                  <a:srgbClr val="00B0F0"/>
                </a:solidFill>
                <a:latin typeface="Monotype Corsiva" pitchFamily="66" charset="0"/>
                <a:ea typeface="+mn-ea"/>
                <a:cs typeface="+mn-cs"/>
              </a:rPr>
            </a:br>
            <a:r>
              <a:rPr lang="ru-RU" sz="3600" b="1" dirty="0" smtClean="0">
                <a:solidFill>
                  <a:srgbClr val="00B0F0"/>
                </a:solidFill>
                <a:latin typeface="Monotype Corsiva" pitchFamily="66" charset="0"/>
                <a:ea typeface="+mn-ea"/>
                <a:cs typeface="+mn-cs"/>
              </a:rPr>
              <a:t>в </a:t>
            </a:r>
            <a:r>
              <a:rPr lang="ru-RU" sz="3600" b="1" dirty="0">
                <a:solidFill>
                  <a:srgbClr val="00B0F0"/>
                </a:solidFill>
                <a:latin typeface="Monotype Corsiva" pitchFamily="66" charset="0"/>
                <a:ea typeface="+mn-ea"/>
                <a:cs typeface="+mn-cs"/>
              </a:rPr>
              <a:t>дошкольном образовании</a:t>
            </a:r>
            <a:endParaRPr lang="ru-RU" sz="3600" b="1" dirty="0">
              <a:solidFill>
                <a:srgbClr val="00B0F0"/>
              </a:solidFill>
              <a:latin typeface="Monotype Corsiva" pitchFamily="66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475656" y="1772816"/>
            <a:ext cx="7056784" cy="4353347"/>
          </a:xfrm>
        </p:spPr>
        <p:txBody>
          <a:bodyPr>
            <a:normAutofit fontScale="92500" lnSpcReduction="10000"/>
          </a:bodyPr>
          <a:lstStyle/>
          <a:p>
            <a:pPr algn="ctr">
              <a:buFont typeface="Wingdings" pitchFamily="2" charset="2"/>
              <a:buChar char="Ø"/>
            </a:pPr>
            <a:r>
              <a:rPr lang="ru-RU" dirty="0">
                <a:latin typeface="Monotype Corsiva" pitchFamily="66" charset="0"/>
              </a:rPr>
              <a:t>Э</a:t>
            </a:r>
            <a:r>
              <a:rPr lang="ru-RU" sz="3000" dirty="0" smtClean="0">
                <a:latin typeface="Monotype Corsiva" pitchFamily="66" charset="0"/>
              </a:rPr>
              <a:t>то </a:t>
            </a:r>
            <a:r>
              <a:rPr lang="ru-RU" sz="3000" dirty="0">
                <a:latin typeface="Monotype Corsiva" pitchFamily="66" charset="0"/>
              </a:rPr>
              <a:t>технологии, направленные на решение приоритетной задачи современного дошкольного образования – задачи сохранения, поддержания и обогащения здоровья субъектов педагогического процесса в детском саду: детей, педагогов и </a:t>
            </a:r>
            <a:r>
              <a:rPr lang="ru-RU" sz="3000" dirty="0" smtClean="0">
                <a:latin typeface="Monotype Corsiva" pitchFamily="66" charset="0"/>
              </a:rPr>
              <a:t>родителей;</a:t>
            </a:r>
          </a:p>
          <a:p>
            <a:pPr algn="ctr">
              <a:buFont typeface="Wingdings" pitchFamily="2" charset="2"/>
              <a:buChar char="Ø"/>
            </a:pPr>
            <a:r>
              <a:rPr lang="ru-RU" sz="3000" dirty="0">
                <a:latin typeface="Monotype Corsiva" pitchFamily="66" charset="0"/>
              </a:rPr>
              <a:t>С</a:t>
            </a:r>
            <a:r>
              <a:rPr lang="ru-RU" sz="3000" dirty="0" smtClean="0">
                <a:latin typeface="Monotype Corsiva" pitchFamily="66" charset="0"/>
              </a:rPr>
              <a:t>истема </a:t>
            </a:r>
            <a:r>
              <a:rPr lang="ru-RU" sz="3000" dirty="0">
                <a:latin typeface="Monotype Corsiva" pitchFamily="66" charset="0"/>
              </a:rPr>
              <a:t>мер, включающая взаимосвязь и взаимодействие всех факторов образовательной среды, направленных на сохранение здоровья ребенка на всех этапах его обучения и развития. </a:t>
            </a:r>
          </a:p>
        </p:txBody>
      </p:sp>
    </p:spTree>
    <p:extLst>
      <p:ext uri="{BB962C8B-B14F-4D97-AF65-F5344CB8AC3E}">
        <p14:creationId xmlns:p14="http://schemas.microsoft.com/office/powerpoint/2010/main" xmlns="" val="2678483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9752" y="404664"/>
            <a:ext cx="6264696" cy="1008112"/>
          </a:xfrm>
        </p:spPr>
        <p:txBody>
          <a:bodyPr>
            <a:noAutofit/>
          </a:bodyPr>
          <a:lstStyle/>
          <a:p>
            <a:r>
              <a:rPr lang="ru-RU" altLang="ru-RU" sz="3600" b="1" dirty="0">
                <a:solidFill>
                  <a:srgbClr val="00B0F0"/>
                </a:solidFill>
                <a:latin typeface="Monotype Corsiva" pitchFamily="66" charset="0"/>
              </a:rPr>
              <a:t>Актуальность применения </a:t>
            </a:r>
            <a:br>
              <a:rPr lang="ru-RU" altLang="ru-RU" sz="3600" b="1" dirty="0">
                <a:solidFill>
                  <a:srgbClr val="00B0F0"/>
                </a:solidFill>
                <a:latin typeface="Monotype Corsiva" pitchFamily="66" charset="0"/>
              </a:rPr>
            </a:br>
            <a:r>
              <a:rPr lang="ru-RU" altLang="ru-RU" sz="3600" b="1" dirty="0">
                <a:solidFill>
                  <a:srgbClr val="00B0F0"/>
                </a:solidFill>
                <a:latin typeface="Monotype Corsiva" pitchFamily="66" charset="0"/>
              </a:rPr>
              <a:t> </a:t>
            </a:r>
            <a:r>
              <a:rPr lang="ru-RU" altLang="ru-RU" sz="3600" b="1" dirty="0" err="1">
                <a:solidFill>
                  <a:srgbClr val="00B0F0"/>
                </a:solidFill>
                <a:latin typeface="Monotype Corsiva" pitchFamily="66" charset="0"/>
              </a:rPr>
              <a:t>здоровьесберегающих</a:t>
            </a:r>
            <a:r>
              <a:rPr lang="ru-RU" altLang="ru-RU" sz="3600" b="1" dirty="0">
                <a:solidFill>
                  <a:srgbClr val="00B0F0"/>
                </a:solidFill>
                <a:latin typeface="Monotype Corsiva" pitchFamily="66" charset="0"/>
              </a:rPr>
              <a:t> технологий </a:t>
            </a:r>
            <a:endParaRPr lang="ru-RU" sz="3600" b="1" dirty="0">
              <a:solidFill>
                <a:srgbClr val="00B0F0"/>
              </a:solidFill>
              <a:latin typeface="Monotype Corsiva" pitchFamily="66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475656" y="1484784"/>
            <a:ext cx="7200800" cy="4641379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ru-RU" dirty="0" smtClean="0">
                <a:latin typeface="Monotype Corsiva" pitchFamily="66" charset="0"/>
              </a:rPr>
              <a:t>Гиподинамия </a:t>
            </a:r>
            <a:r>
              <a:rPr lang="ru-RU" dirty="0">
                <a:latin typeface="Monotype Corsiva" pitchFamily="66" charset="0"/>
              </a:rPr>
              <a:t>(нарушение функций опорно-двигательного аппарата, кровообращения, дыхания, пищеварения, нарушение зрения и т.п.) </a:t>
            </a:r>
          </a:p>
          <a:p>
            <a:pPr marL="0" indent="0" algn="ctr">
              <a:buNone/>
            </a:pPr>
            <a:endParaRPr lang="ru-RU" dirty="0">
              <a:latin typeface="Monotype Corsiva" pitchFamily="66" charset="0"/>
            </a:endParaRPr>
          </a:p>
          <a:p>
            <a:pPr marL="0" indent="0" algn="ctr">
              <a:buNone/>
            </a:pPr>
            <a:r>
              <a:rPr lang="ru-RU" dirty="0" smtClean="0">
                <a:latin typeface="Monotype Corsiva" pitchFamily="66" charset="0"/>
              </a:rPr>
              <a:t>Детские </a:t>
            </a:r>
            <a:r>
              <a:rPr lang="ru-RU" dirty="0">
                <a:latin typeface="Monotype Corsiva" pitchFamily="66" charset="0"/>
              </a:rPr>
              <a:t>стрессы (нервные расстройства вследствие отрицательной психологической обстановки в семье, излишнего шума и нервности в детском коллективе) </a:t>
            </a:r>
          </a:p>
          <a:p>
            <a:pPr marL="0" indent="0" algn="ctr">
              <a:buNone/>
            </a:pPr>
            <a:endParaRPr lang="ru-RU" dirty="0">
              <a:latin typeface="Monotype Corsiva" pitchFamily="66" charset="0"/>
            </a:endParaRPr>
          </a:p>
          <a:p>
            <a:pPr marL="0" indent="0" algn="ctr">
              <a:buNone/>
            </a:pPr>
            <a:r>
              <a:rPr lang="ru-RU" dirty="0" smtClean="0">
                <a:latin typeface="Monotype Corsiva" pitchFamily="66" charset="0"/>
              </a:rPr>
              <a:t>Тревожность </a:t>
            </a:r>
            <a:r>
              <a:rPr lang="ru-RU" dirty="0">
                <a:latin typeface="Monotype Corsiva" pitchFamily="66" charset="0"/>
              </a:rPr>
              <a:t>(недостаток эмоциональной поддержки в детском саду и семье, недостаток информации). </a:t>
            </a:r>
          </a:p>
        </p:txBody>
      </p:sp>
    </p:spTree>
    <p:extLst>
      <p:ext uri="{BB962C8B-B14F-4D97-AF65-F5344CB8AC3E}">
        <p14:creationId xmlns:p14="http://schemas.microsoft.com/office/powerpoint/2010/main" xmlns="" val="2878311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1720" y="404664"/>
            <a:ext cx="6768752" cy="936104"/>
          </a:xfrm>
        </p:spPr>
        <p:txBody>
          <a:bodyPr>
            <a:normAutofit fontScale="90000"/>
          </a:bodyPr>
          <a:lstStyle/>
          <a:p>
            <a:pPr lvl="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ru-RU" sz="2800" dirty="0" smtClean="0">
                <a:solidFill>
                  <a:srgbClr val="FF0000"/>
                </a:solidFill>
                <a:ea typeface="+mn-ea"/>
                <a:cs typeface="+mn-cs"/>
              </a:rPr>
              <a:t/>
            </a:r>
            <a:br>
              <a:rPr lang="ru-RU" sz="2800" dirty="0" smtClean="0">
                <a:solidFill>
                  <a:srgbClr val="FF0000"/>
                </a:solidFill>
                <a:ea typeface="+mn-ea"/>
                <a:cs typeface="+mn-cs"/>
              </a:rPr>
            </a:br>
            <a:r>
              <a:rPr lang="ru-RU" sz="3600" b="1" dirty="0" smtClean="0">
                <a:solidFill>
                  <a:srgbClr val="00B0F0"/>
                </a:solidFill>
                <a:latin typeface="Monotype Corsiva" pitchFamily="66" charset="0"/>
                <a:ea typeface="+mn-ea"/>
                <a:cs typeface="+mn-cs"/>
              </a:rPr>
              <a:t>Цель </a:t>
            </a:r>
            <a:r>
              <a:rPr lang="ru-RU" sz="3600" b="1" dirty="0" err="1">
                <a:solidFill>
                  <a:srgbClr val="00B0F0"/>
                </a:solidFill>
                <a:latin typeface="Monotype Corsiva" pitchFamily="66" charset="0"/>
                <a:ea typeface="+mn-ea"/>
                <a:cs typeface="+mn-cs"/>
              </a:rPr>
              <a:t>здоровьесберегающих</a:t>
            </a:r>
            <a:r>
              <a:rPr lang="ru-RU" sz="3600" b="1" dirty="0">
                <a:solidFill>
                  <a:srgbClr val="00B0F0"/>
                </a:solidFill>
                <a:latin typeface="Monotype Corsiva" pitchFamily="66" charset="0"/>
                <a:ea typeface="+mn-ea"/>
                <a:cs typeface="+mn-cs"/>
              </a:rPr>
              <a:t> технологий </a:t>
            </a:r>
            <a:r>
              <a:rPr lang="ru-RU" sz="3600" b="1" dirty="0" smtClean="0">
                <a:solidFill>
                  <a:srgbClr val="00B0F0"/>
                </a:solidFill>
                <a:latin typeface="Monotype Corsiva" pitchFamily="66" charset="0"/>
                <a:ea typeface="+mn-ea"/>
                <a:cs typeface="+mn-cs"/>
              </a:rPr>
              <a:t/>
            </a:r>
            <a:br>
              <a:rPr lang="ru-RU" sz="3600" b="1" dirty="0" smtClean="0">
                <a:solidFill>
                  <a:srgbClr val="00B0F0"/>
                </a:solidFill>
                <a:latin typeface="Monotype Corsiva" pitchFamily="66" charset="0"/>
                <a:ea typeface="+mn-ea"/>
                <a:cs typeface="+mn-cs"/>
              </a:rPr>
            </a:br>
            <a:r>
              <a:rPr lang="ru-RU" sz="3600" b="1" dirty="0" smtClean="0">
                <a:solidFill>
                  <a:srgbClr val="00B0F0"/>
                </a:solidFill>
                <a:latin typeface="Monotype Corsiva" pitchFamily="66" charset="0"/>
                <a:ea typeface="+mn-ea"/>
                <a:cs typeface="+mn-cs"/>
              </a:rPr>
              <a:t>в </a:t>
            </a:r>
            <a:r>
              <a:rPr lang="ru-RU" sz="3600" b="1" dirty="0">
                <a:solidFill>
                  <a:srgbClr val="00B0F0"/>
                </a:solidFill>
                <a:latin typeface="Monotype Corsiva" pitchFamily="66" charset="0"/>
                <a:ea typeface="+mn-ea"/>
                <a:cs typeface="+mn-cs"/>
              </a:rPr>
              <a:t>дошкольном образовании </a:t>
            </a:r>
            <a:br>
              <a:rPr lang="ru-RU" sz="3600" b="1" dirty="0">
                <a:solidFill>
                  <a:srgbClr val="00B0F0"/>
                </a:solidFill>
                <a:latin typeface="Monotype Corsiva" pitchFamily="66" charset="0"/>
                <a:ea typeface="+mn-ea"/>
                <a:cs typeface="+mn-cs"/>
              </a:rPr>
            </a:br>
            <a:endParaRPr lang="ru-RU" sz="3600" b="1" dirty="0">
              <a:solidFill>
                <a:srgbClr val="00B0F0"/>
              </a:solidFill>
              <a:latin typeface="Monotype Corsiva" pitchFamily="66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475656" y="1340768"/>
            <a:ext cx="7211144" cy="4785395"/>
          </a:xfrm>
        </p:spPr>
        <p:txBody>
          <a:bodyPr>
            <a:normAutofit fontScale="92500" lnSpcReduction="10000"/>
          </a:bodyPr>
          <a:lstStyle/>
          <a:p>
            <a:pPr marL="0" lvl="0" indent="0" eaLnBrk="0" fontAlgn="base" hangingPunct="0">
              <a:spcAft>
                <a:spcPct val="0"/>
              </a:spcAft>
              <a:buClr>
                <a:srgbClr val="0BD0D9"/>
              </a:buClr>
              <a:buSzPct val="95000"/>
              <a:buNone/>
              <a:defRPr/>
            </a:pPr>
            <a:r>
              <a:rPr lang="ru-RU" sz="2600" b="1" i="1" dirty="0">
                <a:solidFill>
                  <a:srgbClr val="00B0F0"/>
                </a:solidFill>
                <a:latin typeface="Monotype Corsiva" pitchFamily="66" charset="0"/>
              </a:rPr>
              <a:t>П</a:t>
            </a:r>
            <a:r>
              <a:rPr lang="ru-RU" sz="2600" b="1" i="1" dirty="0" smtClean="0">
                <a:solidFill>
                  <a:srgbClr val="00B0F0"/>
                </a:solidFill>
                <a:latin typeface="Monotype Corsiva" pitchFamily="66" charset="0"/>
              </a:rPr>
              <a:t>рименительно </a:t>
            </a:r>
            <a:r>
              <a:rPr lang="ru-RU" sz="2600" b="1" i="1" dirty="0">
                <a:solidFill>
                  <a:srgbClr val="00B0F0"/>
                </a:solidFill>
                <a:latin typeface="Monotype Corsiva" pitchFamily="66" charset="0"/>
              </a:rPr>
              <a:t>к ребенку </a:t>
            </a:r>
            <a:endParaRPr lang="ru-RU" sz="2600" b="1" dirty="0" smtClean="0">
              <a:solidFill>
                <a:srgbClr val="00B0F0"/>
              </a:solidFill>
              <a:latin typeface="Monotype Corsiva" pitchFamily="66" charset="0"/>
            </a:endParaRPr>
          </a:p>
          <a:p>
            <a:pPr lvl="0" eaLnBrk="0" fontAlgn="base" hangingPunct="0">
              <a:spcAft>
                <a:spcPct val="0"/>
              </a:spcAft>
              <a:buClr>
                <a:srgbClr val="0BD0D9"/>
              </a:buClr>
              <a:buSzPct val="95000"/>
              <a:buFont typeface="Wingdings" pitchFamily="2" charset="2"/>
              <a:buChar char="Ø"/>
              <a:defRPr/>
            </a:pPr>
            <a:r>
              <a:rPr lang="ru-RU" sz="2600" dirty="0">
                <a:solidFill>
                  <a:prstClr val="black"/>
                </a:solidFill>
                <a:latin typeface="Monotype Corsiva" pitchFamily="66" charset="0"/>
              </a:rPr>
              <a:t>О</a:t>
            </a:r>
            <a:r>
              <a:rPr lang="ru-RU" sz="2600" dirty="0" smtClean="0">
                <a:solidFill>
                  <a:prstClr val="black"/>
                </a:solidFill>
                <a:latin typeface="Monotype Corsiva" pitchFamily="66" charset="0"/>
              </a:rPr>
              <a:t>беспечение </a:t>
            </a:r>
            <a:r>
              <a:rPr lang="ru-RU" sz="2600" dirty="0">
                <a:solidFill>
                  <a:prstClr val="black"/>
                </a:solidFill>
                <a:latin typeface="Monotype Corsiva" pitchFamily="66" charset="0"/>
              </a:rPr>
              <a:t>высокого уровня реального здоровья воспитаннику детского сада и воспитание </a:t>
            </a:r>
            <a:r>
              <a:rPr lang="ru-RU" sz="2600" dirty="0" err="1">
                <a:solidFill>
                  <a:prstClr val="black"/>
                </a:solidFill>
                <a:latin typeface="Monotype Corsiva" pitchFamily="66" charset="0"/>
              </a:rPr>
              <a:t>валеологической</a:t>
            </a:r>
            <a:r>
              <a:rPr lang="ru-RU" sz="2600" dirty="0">
                <a:solidFill>
                  <a:prstClr val="black"/>
                </a:solidFill>
                <a:latin typeface="Monotype Corsiva" pitchFamily="66" charset="0"/>
              </a:rPr>
              <a:t> культуры, как совокупности осознанного отношения ребенка к здоровью и жизни </a:t>
            </a:r>
            <a:r>
              <a:rPr lang="ru-RU" sz="2600" dirty="0" smtClean="0">
                <a:solidFill>
                  <a:prstClr val="black"/>
                </a:solidFill>
                <a:latin typeface="Monotype Corsiva" pitchFamily="66" charset="0"/>
              </a:rPr>
              <a:t>человека</a:t>
            </a:r>
            <a:r>
              <a:rPr lang="ru-RU" sz="2600" dirty="0">
                <a:solidFill>
                  <a:prstClr val="black"/>
                </a:solidFill>
                <a:latin typeface="Monotype Corsiva" pitchFamily="66" charset="0"/>
              </a:rPr>
              <a:t>.</a:t>
            </a:r>
            <a:endParaRPr lang="ru-RU" sz="2600" dirty="0" smtClean="0">
              <a:solidFill>
                <a:prstClr val="black"/>
              </a:solidFill>
              <a:latin typeface="Monotype Corsiva" pitchFamily="66" charset="0"/>
            </a:endParaRPr>
          </a:p>
          <a:p>
            <a:pPr lvl="0" eaLnBrk="0" fontAlgn="base" hangingPunct="0">
              <a:spcAft>
                <a:spcPct val="0"/>
              </a:spcAft>
              <a:buClr>
                <a:srgbClr val="0BD0D9"/>
              </a:buClr>
              <a:buSzPct val="95000"/>
              <a:buFont typeface="Wingdings" pitchFamily="2" charset="2"/>
              <a:buChar char="Ø"/>
              <a:defRPr/>
            </a:pPr>
            <a:r>
              <a:rPr lang="ru-RU" sz="2600" dirty="0">
                <a:solidFill>
                  <a:prstClr val="black"/>
                </a:solidFill>
                <a:latin typeface="Monotype Corsiva" pitchFamily="66" charset="0"/>
              </a:rPr>
              <a:t>З</a:t>
            </a:r>
            <a:r>
              <a:rPr lang="ru-RU" sz="2600" dirty="0" smtClean="0">
                <a:solidFill>
                  <a:prstClr val="black"/>
                </a:solidFill>
                <a:latin typeface="Monotype Corsiva" pitchFamily="66" charset="0"/>
              </a:rPr>
              <a:t>наний </a:t>
            </a:r>
            <a:r>
              <a:rPr lang="ru-RU" sz="2600" dirty="0">
                <a:solidFill>
                  <a:prstClr val="black"/>
                </a:solidFill>
                <a:latin typeface="Monotype Corsiva" pitchFamily="66" charset="0"/>
              </a:rPr>
              <a:t>о здоровье и умений оберегать, поддерживать и сохранять его, </a:t>
            </a:r>
            <a:r>
              <a:rPr lang="ru-RU" sz="2600" dirty="0" err="1">
                <a:solidFill>
                  <a:prstClr val="black"/>
                </a:solidFill>
                <a:latin typeface="Monotype Corsiva" pitchFamily="66" charset="0"/>
              </a:rPr>
              <a:t>валеологической</a:t>
            </a:r>
            <a:r>
              <a:rPr lang="ru-RU" sz="2600" dirty="0">
                <a:solidFill>
                  <a:prstClr val="black"/>
                </a:solidFill>
                <a:latin typeface="Monotype Corsiva" pitchFamily="66" charset="0"/>
              </a:rPr>
              <a:t> компетентности, позволяющей дошкольнику самостоятельно и эффективно решать задачи здорового образа жизни и безопасного </a:t>
            </a:r>
            <a:r>
              <a:rPr lang="ru-RU" sz="2600" dirty="0" smtClean="0">
                <a:solidFill>
                  <a:prstClr val="black"/>
                </a:solidFill>
                <a:latin typeface="Monotype Corsiva" pitchFamily="66" charset="0"/>
              </a:rPr>
              <a:t>поведения. </a:t>
            </a:r>
          </a:p>
          <a:p>
            <a:pPr lvl="0" eaLnBrk="0" fontAlgn="base" hangingPunct="0">
              <a:spcAft>
                <a:spcPct val="0"/>
              </a:spcAft>
              <a:buClr>
                <a:srgbClr val="0BD0D9"/>
              </a:buClr>
              <a:buSzPct val="95000"/>
              <a:buFont typeface="Wingdings" pitchFamily="2" charset="2"/>
              <a:buChar char="Ø"/>
              <a:defRPr/>
            </a:pPr>
            <a:r>
              <a:rPr lang="ru-RU" sz="2600" dirty="0">
                <a:solidFill>
                  <a:prstClr val="black"/>
                </a:solidFill>
                <a:latin typeface="Monotype Corsiva" pitchFamily="66" charset="0"/>
              </a:rPr>
              <a:t>З</a:t>
            </a:r>
            <a:r>
              <a:rPr lang="ru-RU" sz="2600" dirty="0" smtClean="0">
                <a:solidFill>
                  <a:prstClr val="black"/>
                </a:solidFill>
                <a:latin typeface="Monotype Corsiva" pitchFamily="66" charset="0"/>
              </a:rPr>
              <a:t>адачи</a:t>
            </a:r>
            <a:r>
              <a:rPr lang="ru-RU" sz="2600" dirty="0">
                <a:solidFill>
                  <a:prstClr val="black"/>
                </a:solidFill>
                <a:latin typeface="Monotype Corsiva" pitchFamily="66" charset="0"/>
              </a:rPr>
              <a:t>, связанные с оказанием элементарной медицинской, психологической самопомощи и помощи.</a:t>
            </a:r>
            <a:br>
              <a:rPr lang="ru-RU" sz="2600" dirty="0">
                <a:solidFill>
                  <a:prstClr val="black"/>
                </a:solidFill>
                <a:latin typeface="Monotype Corsiva" pitchFamily="66" charset="0"/>
              </a:rPr>
            </a:br>
            <a:endParaRPr lang="ru-RU" dirty="0"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45223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332656"/>
            <a:ext cx="6696744" cy="1224136"/>
          </a:xfrm>
        </p:spPr>
        <p:txBody>
          <a:bodyPr>
            <a:normAutofit fontScale="90000"/>
          </a:bodyPr>
          <a:lstStyle/>
          <a:p>
            <a:pPr lvl="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ru-RU" sz="3200" dirty="0" smtClean="0">
                <a:solidFill>
                  <a:srgbClr val="FF0000"/>
                </a:solidFill>
                <a:ea typeface="+mn-ea"/>
                <a:cs typeface="+mn-cs"/>
              </a:rPr>
              <a:t/>
            </a:r>
            <a:br>
              <a:rPr lang="ru-RU" sz="3200" dirty="0" smtClean="0">
                <a:solidFill>
                  <a:srgbClr val="FF0000"/>
                </a:solidFill>
                <a:ea typeface="+mn-ea"/>
                <a:cs typeface="+mn-cs"/>
              </a:rPr>
            </a:br>
            <a:r>
              <a:rPr lang="ru-RU" sz="4000" b="1" dirty="0" smtClean="0">
                <a:solidFill>
                  <a:srgbClr val="00B0F0"/>
                </a:solidFill>
                <a:latin typeface="Monotype Corsiva" pitchFamily="66" charset="0"/>
                <a:ea typeface="+mn-ea"/>
                <a:cs typeface="+mn-cs"/>
              </a:rPr>
              <a:t>Система </a:t>
            </a:r>
            <a:r>
              <a:rPr lang="ru-RU" sz="4000" b="1" dirty="0" err="1">
                <a:solidFill>
                  <a:srgbClr val="00B0F0"/>
                </a:solidFill>
                <a:latin typeface="Monotype Corsiva" pitchFamily="66" charset="0"/>
                <a:ea typeface="+mn-ea"/>
                <a:cs typeface="+mn-cs"/>
              </a:rPr>
              <a:t>здоровьесбережения</a:t>
            </a:r>
            <a:r>
              <a:rPr lang="ru-RU" sz="4000" b="1" dirty="0">
                <a:solidFill>
                  <a:srgbClr val="00B0F0"/>
                </a:solidFill>
                <a:latin typeface="Monotype Corsiva" pitchFamily="66" charset="0"/>
                <a:ea typeface="+mn-ea"/>
                <a:cs typeface="+mn-cs"/>
              </a:rPr>
              <a:t> </a:t>
            </a:r>
            <a:r>
              <a:rPr lang="ru-RU" sz="4000" b="1" dirty="0" smtClean="0">
                <a:solidFill>
                  <a:srgbClr val="00B0F0"/>
                </a:solidFill>
                <a:latin typeface="Monotype Corsiva" pitchFamily="66" charset="0"/>
                <a:ea typeface="+mn-ea"/>
                <a:cs typeface="+mn-cs"/>
              </a:rPr>
              <a:t/>
            </a:r>
            <a:br>
              <a:rPr lang="ru-RU" sz="4000" b="1" dirty="0" smtClean="0">
                <a:solidFill>
                  <a:srgbClr val="00B0F0"/>
                </a:solidFill>
                <a:latin typeface="Monotype Corsiva" pitchFamily="66" charset="0"/>
                <a:ea typeface="+mn-ea"/>
                <a:cs typeface="+mn-cs"/>
              </a:rPr>
            </a:br>
            <a:r>
              <a:rPr lang="ru-RU" sz="4000" b="1" dirty="0" smtClean="0">
                <a:solidFill>
                  <a:srgbClr val="00B0F0"/>
                </a:solidFill>
                <a:latin typeface="Monotype Corsiva" pitchFamily="66" charset="0"/>
                <a:ea typeface="+mn-ea"/>
                <a:cs typeface="+mn-cs"/>
              </a:rPr>
              <a:t>в</a:t>
            </a:r>
            <a:r>
              <a:rPr lang="ru-RU" sz="4000" b="1" dirty="0">
                <a:solidFill>
                  <a:srgbClr val="00B0F0"/>
                </a:solidFill>
                <a:latin typeface="Monotype Corsiva" pitchFamily="66" charset="0"/>
                <a:ea typeface="+mn-ea"/>
                <a:cs typeface="+mn-cs"/>
              </a:rPr>
              <a:t> ДОУ включает: </a:t>
            </a:r>
            <a:br>
              <a:rPr lang="ru-RU" sz="4000" b="1" dirty="0">
                <a:solidFill>
                  <a:srgbClr val="00B0F0"/>
                </a:solidFill>
                <a:latin typeface="Monotype Corsiva" pitchFamily="66" charset="0"/>
                <a:ea typeface="+mn-ea"/>
                <a:cs typeface="+mn-cs"/>
              </a:rPr>
            </a:br>
            <a:endParaRPr lang="ru-RU" sz="4000" b="1" dirty="0">
              <a:solidFill>
                <a:srgbClr val="00B0F0"/>
              </a:solidFill>
              <a:latin typeface="Monotype Corsiva" pitchFamily="66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331640" y="1412776"/>
            <a:ext cx="7355160" cy="4896544"/>
          </a:xfrm>
        </p:spPr>
        <p:txBody>
          <a:bodyPr>
            <a:normAutofit lnSpcReduction="10000"/>
          </a:bodyPr>
          <a:lstStyle/>
          <a:p>
            <a:pPr lvl="0" algn="just" eaLnBrk="0" fontAlgn="base" hangingPunct="0">
              <a:spcAft>
                <a:spcPct val="0"/>
              </a:spcAft>
              <a:buClr>
                <a:srgbClr val="0BD0D9"/>
              </a:buClr>
              <a:buSzPct val="95000"/>
              <a:buFont typeface="Wingdings" pitchFamily="2" charset="2"/>
              <a:buChar char="Ø"/>
              <a:defRPr/>
            </a:pPr>
            <a:r>
              <a:rPr lang="ru-RU" sz="2400" dirty="0" smtClean="0">
                <a:latin typeface="Monotype Corsiva" pitchFamily="66" charset="0"/>
              </a:rPr>
              <a:t>Различные </a:t>
            </a:r>
            <a:r>
              <a:rPr lang="ru-RU" sz="2400" dirty="0">
                <a:latin typeface="Monotype Corsiva" pitchFamily="66" charset="0"/>
              </a:rPr>
              <a:t>оздоровительные </a:t>
            </a:r>
            <a:r>
              <a:rPr lang="ru-RU" sz="2400" dirty="0" smtClean="0">
                <a:latin typeface="Monotype Corsiva" pitchFamily="66" charset="0"/>
              </a:rPr>
              <a:t>режимы;</a:t>
            </a:r>
            <a:endParaRPr lang="ru-RU" sz="2400" dirty="0">
              <a:latin typeface="Monotype Corsiva" pitchFamily="66" charset="0"/>
            </a:endParaRPr>
          </a:p>
          <a:p>
            <a:pPr lvl="0" algn="just" eaLnBrk="0" fontAlgn="base" hangingPunct="0">
              <a:spcAft>
                <a:spcPct val="0"/>
              </a:spcAft>
              <a:buClr>
                <a:srgbClr val="0BD0D9"/>
              </a:buClr>
              <a:buSzPct val="95000"/>
              <a:buFont typeface="Wingdings" pitchFamily="2" charset="2"/>
              <a:buChar char="Ø"/>
              <a:defRPr/>
            </a:pPr>
            <a:r>
              <a:rPr lang="ru-RU" sz="2400" dirty="0" smtClean="0">
                <a:latin typeface="Monotype Corsiva" pitchFamily="66" charset="0"/>
              </a:rPr>
              <a:t>Комплекс </a:t>
            </a:r>
            <a:r>
              <a:rPr lang="ru-RU" sz="2400" dirty="0">
                <a:latin typeface="Monotype Corsiva" pitchFamily="66" charset="0"/>
              </a:rPr>
              <a:t>закаливающих </a:t>
            </a:r>
            <a:r>
              <a:rPr lang="ru-RU" sz="2400" dirty="0" smtClean="0">
                <a:latin typeface="Monotype Corsiva" pitchFamily="66" charset="0"/>
              </a:rPr>
              <a:t>мероприятий;</a:t>
            </a:r>
          </a:p>
          <a:p>
            <a:pPr lvl="0" algn="just" eaLnBrk="0" fontAlgn="base" hangingPunct="0">
              <a:spcAft>
                <a:spcPct val="0"/>
              </a:spcAft>
              <a:buClr>
                <a:srgbClr val="0BD0D9"/>
              </a:buClr>
              <a:buSzPct val="95000"/>
              <a:buFont typeface="Wingdings" pitchFamily="2" charset="2"/>
              <a:buChar char="Ø"/>
              <a:defRPr/>
            </a:pPr>
            <a:r>
              <a:rPr lang="ru-RU" sz="2400" dirty="0">
                <a:latin typeface="Monotype Corsiva" pitchFamily="66" charset="0"/>
              </a:rPr>
              <a:t>Ф</a:t>
            </a:r>
            <a:r>
              <a:rPr lang="ru-RU" sz="2400" dirty="0" smtClean="0">
                <a:latin typeface="Monotype Corsiva" pitchFamily="66" charset="0"/>
              </a:rPr>
              <a:t>изкультурные </a:t>
            </a:r>
            <a:r>
              <a:rPr lang="ru-RU" sz="2400" dirty="0">
                <a:latin typeface="Monotype Corsiva" pitchFamily="66" charset="0"/>
              </a:rPr>
              <a:t>занятия всех типов; </a:t>
            </a:r>
            <a:endParaRPr lang="ru-RU" sz="2400" dirty="0" smtClean="0">
              <a:latin typeface="Monotype Corsiva" pitchFamily="66" charset="0"/>
            </a:endParaRPr>
          </a:p>
          <a:p>
            <a:pPr lvl="0" algn="just" eaLnBrk="0" fontAlgn="base" hangingPunct="0">
              <a:spcAft>
                <a:spcPct val="0"/>
              </a:spcAft>
              <a:buClr>
                <a:srgbClr val="0BD0D9"/>
              </a:buClr>
              <a:buSzPct val="95000"/>
              <a:buFont typeface="Wingdings" pitchFamily="2" charset="2"/>
              <a:buChar char="Ø"/>
              <a:defRPr/>
            </a:pPr>
            <a:r>
              <a:rPr lang="ru-RU" sz="2400" dirty="0" smtClean="0">
                <a:latin typeface="Monotype Corsiva" pitchFamily="66" charset="0"/>
              </a:rPr>
              <a:t>Оптимизация </a:t>
            </a:r>
            <a:r>
              <a:rPr lang="ru-RU" sz="2400" dirty="0">
                <a:latin typeface="Monotype Corsiva" pitchFamily="66" charset="0"/>
              </a:rPr>
              <a:t>двигательного режима: традиционная двигательная деятельность </a:t>
            </a:r>
            <a:r>
              <a:rPr lang="ru-RU" sz="2400" dirty="0" smtClean="0">
                <a:latin typeface="Monotype Corsiva" pitchFamily="66" charset="0"/>
              </a:rPr>
              <a:t>детей;</a:t>
            </a:r>
          </a:p>
          <a:p>
            <a:pPr lvl="0" algn="just" eaLnBrk="0" fontAlgn="base" hangingPunct="0">
              <a:spcAft>
                <a:spcPct val="0"/>
              </a:spcAft>
              <a:buClr>
                <a:srgbClr val="0BD0D9"/>
              </a:buClr>
              <a:buSzPct val="95000"/>
              <a:buFont typeface="Wingdings" pitchFamily="2" charset="2"/>
              <a:buChar char="Ø"/>
              <a:defRPr/>
            </a:pPr>
            <a:r>
              <a:rPr lang="ru-RU" sz="2400" dirty="0" smtClean="0">
                <a:solidFill>
                  <a:prstClr val="black"/>
                </a:solidFill>
                <a:latin typeface="Monotype Corsiva" pitchFamily="66" charset="0"/>
              </a:rPr>
              <a:t>Организация </a:t>
            </a:r>
            <a:r>
              <a:rPr lang="ru-RU" sz="2400" dirty="0">
                <a:solidFill>
                  <a:prstClr val="black"/>
                </a:solidFill>
                <a:latin typeface="Monotype Corsiva" pitchFamily="66" charset="0"/>
              </a:rPr>
              <a:t>рационального питания;     </a:t>
            </a:r>
            <a:endParaRPr lang="ru-RU" sz="2400" dirty="0">
              <a:latin typeface="Monotype Corsiva" pitchFamily="66" charset="0"/>
            </a:endParaRPr>
          </a:p>
          <a:p>
            <a:pPr lvl="0" algn="just" eaLnBrk="0" fontAlgn="base" hangingPunct="0">
              <a:spcAft>
                <a:spcPct val="0"/>
              </a:spcAft>
              <a:buClr>
                <a:srgbClr val="0BD0D9"/>
              </a:buClr>
              <a:buSzPct val="95000"/>
              <a:buFont typeface="Wingdings" pitchFamily="2" charset="2"/>
              <a:buChar char="Ø"/>
              <a:defRPr/>
            </a:pPr>
            <a:r>
              <a:rPr lang="ru-RU" sz="2400" dirty="0" smtClean="0">
                <a:latin typeface="Monotype Corsiva" pitchFamily="66" charset="0"/>
              </a:rPr>
              <a:t>Медико-профилактическая </a:t>
            </a:r>
            <a:r>
              <a:rPr lang="ru-RU" sz="2400" dirty="0">
                <a:latin typeface="Monotype Corsiva" pitchFamily="66" charset="0"/>
              </a:rPr>
              <a:t>работа с детьми и родителями; </a:t>
            </a:r>
          </a:p>
          <a:p>
            <a:pPr lvl="0" algn="just" eaLnBrk="0" fontAlgn="base" hangingPunct="0">
              <a:spcAft>
                <a:spcPct val="0"/>
              </a:spcAft>
              <a:buClr>
                <a:srgbClr val="0BD0D9"/>
              </a:buClr>
              <a:buSzPct val="95000"/>
              <a:buFont typeface="Wingdings" pitchFamily="2" charset="2"/>
              <a:buChar char="Ø"/>
              <a:defRPr/>
            </a:pPr>
            <a:r>
              <a:rPr lang="ru-RU" sz="2400" dirty="0" smtClean="0">
                <a:latin typeface="Monotype Corsiva" pitchFamily="66" charset="0"/>
              </a:rPr>
              <a:t>Соблюдение </a:t>
            </a:r>
            <a:r>
              <a:rPr lang="ru-RU" sz="2400" dirty="0">
                <a:latin typeface="Monotype Corsiva" pitchFamily="66" charset="0"/>
              </a:rPr>
              <a:t>требований СанПиНа к организации педагогического процесса; </a:t>
            </a:r>
          </a:p>
          <a:p>
            <a:pPr lvl="0" algn="just" eaLnBrk="0" fontAlgn="base" hangingPunct="0">
              <a:spcAft>
                <a:spcPct val="0"/>
              </a:spcAft>
              <a:buClr>
                <a:srgbClr val="0BD0D9"/>
              </a:buClr>
              <a:buSzPct val="95000"/>
              <a:buFont typeface="Wingdings" pitchFamily="2" charset="2"/>
              <a:buChar char="Ø"/>
              <a:defRPr/>
            </a:pPr>
            <a:r>
              <a:rPr lang="ru-RU" sz="2400" dirty="0" smtClean="0">
                <a:latin typeface="Monotype Corsiva" pitchFamily="66" charset="0"/>
              </a:rPr>
              <a:t>Комплекс </a:t>
            </a:r>
            <a:r>
              <a:rPr lang="ru-RU" sz="2400" dirty="0">
                <a:latin typeface="Monotype Corsiva" pitchFamily="66" charset="0"/>
              </a:rPr>
              <a:t>мероприятий по сохранению физического </a:t>
            </a:r>
            <a:r>
              <a:rPr lang="ru-RU" sz="2400" dirty="0">
                <a:solidFill>
                  <a:prstClr val="black"/>
                </a:solidFill>
                <a:latin typeface="Monotype Corsiva" pitchFamily="66" charset="0"/>
              </a:rPr>
              <a:t>и психологического здоровья педагогов. </a:t>
            </a:r>
            <a:endParaRPr lang="ru-RU" sz="2400" dirty="0">
              <a:solidFill>
                <a:srgbClr val="FF0000"/>
              </a:solidFill>
              <a:latin typeface="Monotype Corsiva" pitchFamily="66" charset="0"/>
            </a:endParaRPr>
          </a:p>
          <a:p>
            <a:pPr marL="273050" lvl="0" indent="-273050" eaLnBrk="0" fontAlgn="base" hangingPunct="0"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  <a:defRPr/>
            </a:pPr>
            <a:endParaRPr lang="ru-RU" sz="2400" dirty="0" smtClean="0">
              <a:solidFill>
                <a:prstClr val="black"/>
              </a:solidFill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280395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666</TotalTime>
  <Words>854</Words>
  <Application>Microsoft Office PowerPoint</Application>
  <PresentationFormat>Экран (4:3)</PresentationFormat>
  <Paragraphs>135</Paragraphs>
  <Slides>43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44" baseType="lpstr">
      <vt:lpstr>Тема Office</vt:lpstr>
      <vt:lpstr>Слайд 1</vt:lpstr>
      <vt:lpstr>Слайд 2</vt:lpstr>
      <vt:lpstr>Виды здоровья:</vt:lpstr>
      <vt:lpstr>Физическое здоровье </vt:lpstr>
      <vt:lpstr>  Одна из задач ФГОС ДО - охрана и укрепление физического и психического здоровья детей, в том числе их эмоционального благополучия.  ( приказ Министерства образования и науки РФ от « 17» октября 2013г.№ 1155)   </vt:lpstr>
      <vt:lpstr>Здоровьесберегающие технологии  в дошкольном образовании</vt:lpstr>
      <vt:lpstr>Актуальность применения   здоровьесберегающих технологий </vt:lpstr>
      <vt:lpstr> Цель здоровьесберегающих технологий  в дошкольном образовании  </vt:lpstr>
      <vt:lpstr> Система здоровьесбережения  в ДОУ включает:  </vt:lpstr>
      <vt:lpstr>Здоровьесберегающие технологии, используемые  в воспитательно-образовательном процессе </vt:lpstr>
      <vt:lpstr>Гимнастика для глаз  для детей дошкольного возраста в рамках здоровьясбережения </vt:lpstr>
      <vt:lpstr>Технологии сохранения и стимулирования здоровья </vt:lpstr>
      <vt:lpstr>Слайд 13</vt:lpstr>
      <vt:lpstr>Упражнение</vt:lpstr>
      <vt:lpstr>Упражнение</vt:lpstr>
      <vt:lpstr>Упражнение</vt:lpstr>
      <vt:lpstr>Виды тренажеров для глаз</vt:lpstr>
      <vt:lpstr>Су Джок терапия в работе с воспитанниками дошкольного возраста в рамках использования здоровьесбережения.</vt:lpstr>
      <vt:lpstr>Слайд 19</vt:lpstr>
      <vt:lpstr>Слайд 20</vt:lpstr>
      <vt:lpstr>Слайд 21</vt:lpstr>
      <vt:lpstr>Слайд 22</vt:lpstr>
      <vt:lpstr>Музыкотерапия и ритмопластика –  как виды коррекционной  здоровьесберегающей технологии</vt:lpstr>
      <vt:lpstr>Цель: повышение профессиональных компетенций педагогов дошкольного образования в вопросе использования здоровье сберегающих технологий – музыкотерапии  и ритмопластики в работе с детьми дошкольного возраста.</vt:lpstr>
      <vt:lpstr>Слайд 25</vt:lpstr>
      <vt:lpstr>Слайд 26</vt:lpstr>
      <vt:lpstr>Слайд 27</vt:lpstr>
      <vt:lpstr>Слайд 28</vt:lpstr>
      <vt:lpstr>Особенности использования музыкотерапии</vt:lpstr>
      <vt:lpstr>Слайд 30</vt:lpstr>
      <vt:lpstr>Слайд 31</vt:lpstr>
      <vt:lpstr>Слайд 32</vt:lpstr>
      <vt:lpstr>Слайд 33</vt:lpstr>
      <vt:lpstr>Педагог-психолог: Кардашина А.А.</vt:lpstr>
      <vt:lpstr>Сказкотерапия </vt:lpstr>
      <vt:lpstr>Арт-терапия</vt:lpstr>
      <vt:lpstr>Цветотерапия</vt:lpstr>
      <vt:lpstr>Психогимнастика </vt:lpstr>
      <vt:lpstr>Слайд 39</vt:lpstr>
      <vt:lpstr>Практические применения методик здоровьесбережения</vt:lpstr>
      <vt:lpstr>Слайд 41</vt:lpstr>
      <vt:lpstr>Слайд 42</vt:lpstr>
      <vt:lpstr>Слайд 43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Мадоу «Детский сад № 22»</dc:title>
  <dc:creator>Д.с 22 - 9</dc:creator>
  <cp:lastModifiedBy>user</cp:lastModifiedBy>
  <cp:revision>61</cp:revision>
  <dcterms:created xsi:type="dcterms:W3CDTF">2023-03-14T02:46:05Z</dcterms:created>
  <dcterms:modified xsi:type="dcterms:W3CDTF">2023-04-07T06:13:06Z</dcterms:modified>
</cp:coreProperties>
</file>