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80" r:id="rId12"/>
    <p:sldId id="283" r:id="rId13"/>
    <p:sldId id="284" r:id="rId14"/>
    <p:sldId id="270" r:id="rId15"/>
    <p:sldId id="271" r:id="rId16"/>
    <p:sldId id="272" r:id="rId17"/>
    <p:sldId id="285" r:id="rId18"/>
    <p:sldId id="273" r:id="rId19"/>
    <p:sldId id="275" r:id="rId20"/>
    <p:sldId id="276" r:id="rId21"/>
    <p:sldId id="277" r:id="rId22"/>
    <p:sldId id="278" r:id="rId23"/>
    <p:sldId id="281" r:id="rId24"/>
    <p:sldId id="293" r:id="rId25"/>
    <p:sldId id="294" r:id="rId26"/>
    <p:sldId id="295" r:id="rId27"/>
    <p:sldId id="296" r:id="rId28"/>
    <p:sldId id="297" r:id="rId29"/>
    <p:sldId id="302" r:id="rId30"/>
    <p:sldId id="298" r:id="rId31"/>
    <p:sldId id="299" r:id="rId32"/>
    <p:sldId id="300" r:id="rId33"/>
    <p:sldId id="301" r:id="rId34"/>
    <p:sldId id="267" r:id="rId35"/>
    <p:sldId id="286" r:id="rId36"/>
    <p:sldId id="288" r:id="rId37"/>
    <p:sldId id="289" r:id="rId38"/>
    <p:sldId id="290" r:id="rId39"/>
    <p:sldId id="291" r:id="rId40"/>
    <p:sldId id="282" r:id="rId41"/>
    <p:sldId id="279" r:id="rId42"/>
    <p:sldId id="303" r:id="rId43"/>
    <p:sldId id="269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К\Desktop\1610172805_41-p-fon-s-bloknotom-dlya-prezentatsii-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969" y="620688"/>
            <a:ext cx="6400800" cy="2376264"/>
          </a:xfrm>
        </p:spPr>
        <p:txBody>
          <a:bodyPr>
            <a:normAutofit fontScale="92500"/>
          </a:bodyPr>
          <a:lstStyle/>
          <a:p>
            <a:pPr lvl="0">
              <a:buClr>
                <a:srgbClr val="0BD0D9"/>
              </a:buClr>
              <a:buSzPct val="95000"/>
              <a:defRPr/>
            </a:pP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</a:rPr>
              <a:t>«</a:t>
            </a:r>
            <a:r>
              <a:rPr lang="ru-RU" sz="4000" b="1" dirty="0" err="1">
                <a:solidFill>
                  <a:srgbClr val="00B0F0"/>
                </a:solidFill>
                <a:latin typeface="Monotype Corsiva" pitchFamily="66" charset="0"/>
              </a:rPr>
              <a:t>Здоровьесберегающие</a:t>
            </a: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</a:rPr>
              <a:t> </a:t>
            </a:r>
          </a:p>
          <a:p>
            <a:pPr lvl="0">
              <a:buClr>
                <a:srgbClr val="0BD0D9"/>
              </a:buClr>
              <a:buSzPct val="95000"/>
              <a:defRPr/>
            </a:pP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</a:rPr>
              <a:t>технологии</a:t>
            </a:r>
          </a:p>
          <a:p>
            <a:pPr lvl="0">
              <a:buClr>
                <a:srgbClr val="0BD0D9"/>
              </a:buClr>
              <a:buSzPct val="95000"/>
              <a:defRPr/>
            </a:pP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</a:rPr>
              <a:t> в педагогической системе ДОУ</a:t>
            </a: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»</a:t>
            </a:r>
          </a:p>
          <a:p>
            <a:pPr lvl="0">
              <a:buClr>
                <a:srgbClr val="0BD0D9"/>
              </a:buClr>
              <a:buSzPct val="95000"/>
              <a:defRPr/>
            </a:pPr>
            <a:endParaRPr lang="ru-RU" sz="4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8" name="Picture 4" descr="C:\Users\ПК\Desktop\1614513987_16-p-deti-na-belom-fone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4379" y="2996952"/>
            <a:ext cx="377250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996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6275040" cy="1440160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B0F0"/>
                </a:solidFill>
                <a:latin typeface="Monotype Corsiva" pitchFamily="66" charset="0"/>
              </a:rPr>
              <a:t>Здоровьесберегающие</a:t>
            </a:r>
            <a:r>
              <a:rPr lang="ru-RU" sz="2800" b="1" dirty="0">
                <a:solidFill>
                  <a:srgbClr val="00B0F0"/>
                </a:solidFill>
                <a:latin typeface="Monotype Corsiva" pitchFamily="66" charset="0"/>
              </a:rPr>
              <a:t> технологии, используемые </a:t>
            </a:r>
            <a:r>
              <a:rPr lang="ru-RU" sz="2800" b="1" dirty="0" smtClean="0">
                <a:solidFill>
                  <a:srgbClr val="00B0F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Monotype Corsiva" pitchFamily="66" charset="0"/>
              </a:rPr>
              <a:t>в </a:t>
            </a:r>
            <a:r>
              <a:rPr lang="ru-RU" sz="2800" b="1" dirty="0" err="1">
                <a:solidFill>
                  <a:srgbClr val="00B0F0"/>
                </a:solidFill>
                <a:latin typeface="Monotype Corsiva" pitchFamily="66" charset="0"/>
              </a:rPr>
              <a:t>воспитательно</a:t>
            </a:r>
            <a:r>
              <a:rPr lang="ru-RU" sz="2800" b="1" dirty="0">
                <a:solidFill>
                  <a:srgbClr val="00B0F0"/>
                </a:solidFill>
                <a:latin typeface="Monotype Corsiva" pitchFamily="66" charset="0"/>
              </a:rPr>
              <a:t>-образовательном процессе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03648" y="1844824"/>
            <a:ext cx="7283152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Технологии сохранения и стимулирования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Стретчинг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Динамические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паузы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Подвижные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,  хороводные и спортивные игры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Релаксация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Гимнастика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(пальчиковая, для глаз, дыхательная и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Гимнастика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динамическая, корригирующая, ортопедическая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Технологии обучения здоровому образу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жизни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Проблемно-игровые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игротренинги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Коммуникативные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Серия занятий «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Уроки здоровья»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Точечный самомассаж</a:t>
            </a:r>
          </a:p>
          <a:p>
            <a:pPr>
              <a:buFont typeface="Wingdings" pitchFamily="2" charset="2"/>
              <a:buChar char="Ø"/>
            </a:pPr>
            <a:endParaRPr lang="ru-RU" sz="1050" dirty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7959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Гимнастика для глаз  для детей дошкольного возраста в рамках </a:t>
            </a:r>
            <a:r>
              <a:rPr lang="ru-RU" b="1" dirty="0" err="1" smtClean="0">
                <a:solidFill>
                  <a:srgbClr val="00B0F0"/>
                </a:solidFill>
                <a:latin typeface="Monotype Corsiva" pitchFamily="66" charset="0"/>
              </a:rPr>
              <a:t>здоровьясбережения</a:t>
            </a:r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 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411760" y="4509120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Рожкова О.А.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Технологии сохранения и стимулирования здоровья</a:t>
            </a:r>
            <a:b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5" name="Содержимое 4" descr="10321364864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7704" y="1628800"/>
            <a:ext cx="6024141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Содержимое 4" descr="0353458a1d867f617631d8558cb4cf57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764704"/>
            <a:ext cx="7148612" cy="536145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Упражнение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pic>
        <p:nvPicPr>
          <p:cNvPr id="8" name="Содержимое 7" descr="-5242614854945195419_1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7544" y="1628800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Жмурки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1" name="Содержимое 10" descr="-5242614854945195420_12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Упражнение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196752"/>
            <a:ext cx="4041775" cy="639762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Далеко-близко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2" name="Содержимое 11" descr="-5242614854945195421_1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1560" y="256490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12" descr="-5242614854945195422_12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716016" y="1844824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Упражнение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124744"/>
            <a:ext cx="4040188" cy="639762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Прятки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1" name="Содержимое 10" descr="-5285216906137159805_1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619672" y="1772816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-5285216906137159807_121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940152" y="1844824"/>
            <a:ext cx="2286024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</a:rPr>
              <a:t>Виды тренажеров для глаз</a:t>
            </a:r>
            <a:endParaRPr lang="ru-RU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pic>
        <p:nvPicPr>
          <p:cNvPr id="5" name="Содержимое 4" descr="AdyQZJpHk7u-_1200x0_AybP2us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843881"/>
            <a:ext cx="40386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h1001_w1001_cef6c5580978d2d4e1958f93b48648e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537827"/>
            <a:ext cx="4038600" cy="2650709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772816"/>
            <a:ext cx="5825202" cy="1931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Су </a:t>
            </a:r>
            <a:r>
              <a:rPr lang="ru-RU" sz="4000" b="1" dirty="0" err="1" smtClean="0">
                <a:solidFill>
                  <a:srgbClr val="00B0F0"/>
                </a:solidFill>
                <a:latin typeface="Monotype Corsiva" pitchFamily="66" charset="0"/>
              </a:rPr>
              <a:t>Джок</a:t>
            </a: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 терапия в работе с воспитанниками дошкольного возраста в рамках использования </a:t>
            </a:r>
            <a:r>
              <a:rPr lang="ru-RU" sz="4000" b="1" dirty="0" err="1" smtClean="0">
                <a:solidFill>
                  <a:srgbClr val="00B0F0"/>
                </a:solidFill>
                <a:latin typeface="Monotype Corsiva" pitchFamily="66" charset="0"/>
              </a:rPr>
              <a:t>здоровьесбережения</a:t>
            </a: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.</a:t>
            </a:r>
            <a:endParaRPr lang="ru-RU" sz="40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013176"/>
            <a:ext cx="5825202" cy="1096899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Банных Е.Л.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0362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836712"/>
            <a:ext cx="6447501" cy="53801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терапия – это одно из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направлений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восточной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медицины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разработанное южнокорейским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профессором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Пак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Чже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6" descr="wo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7162" y="3038406"/>
            <a:ext cx="2742949" cy="319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943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ПК\Desktop\1610172805_41-p-fon-s-bloknotom-dlya-prezentatsii-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7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23728" y="667031"/>
            <a:ext cx="5760640" cy="2304256"/>
          </a:xfrm>
        </p:spPr>
        <p:txBody>
          <a:bodyPr/>
          <a:lstStyle/>
          <a:p>
            <a:pPr marL="0" lvl="0" indent="0" algn="ctr">
              <a:buClr>
                <a:srgbClr val="0BD0D9"/>
              </a:buClr>
              <a:buSzPct val="95000"/>
              <a:buNone/>
              <a:defRPr/>
            </a:pPr>
            <a:r>
              <a:rPr lang="ru-RU" sz="3600" b="1" i="1" dirty="0">
                <a:solidFill>
                  <a:srgbClr val="00B0F0"/>
                </a:solidFill>
                <a:latin typeface="Monotype Corsiva" pitchFamily="66" charset="0"/>
              </a:rPr>
              <a:t>Здоровье ребенка- превыше всего…</a:t>
            </a:r>
          </a:p>
          <a:p>
            <a:pPr marL="0" lvl="0" indent="0" algn="ctr">
              <a:buClr>
                <a:srgbClr val="0BD0D9"/>
              </a:buClr>
              <a:buSzPct val="95000"/>
              <a:buNone/>
              <a:defRPr/>
            </a:pPr>
            <a:r>
              <a:rPr lang="ru-RU" sz="3600" b="1" i="1" dirty="0">
                <a:solidFill>
                  <a:srgbClr val="00B0F0"/>
                </a:solidFill>
                <a:latin typeface="Monotype Corsiva" pitchFamily="66" charset="0"/>
              </a:rPr>
              <a:t>и наша задача сохранить его.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ПК\Desktop\news_file_3024_5dde72d7c916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68960"/>
            <a:ext cx="4627510" cy="30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718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836712"/>
            <a:ext cx="6447501" cy="530509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маленький и компактный массажный шарик, который состоит из двух развинчивающихся полусфер, внутри которого находятся две специальные пружины, предназначены для массажа пальцев.</a:t>
            </a:r>
          </a:p>
          <a:p>
            <a:pPr algn="ctr"/>
            <a:endParaRPr lang="ru-RU" sz="2400" dirty="0"/>
          </a:p>
        </p:txBody>
      </p:sp>
      <p:pic>
        <p:nvPicPr>
          <p:cNvPr id="4" name="Рисунок 3" descr="suj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3212976"/>
            <a:ext cx="3600400" cy="33406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3529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12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1" y="789709"/>
            <a:ext cx="6447501" cy="550302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 методика, проверенная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исследованиями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доказавшая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свою эффективность и безопасность.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настолько проста и доступна, что освоить ее может даже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ребенок. Воздействуя на биологически активные точки, неизменно вызывая улучшение самочувствия, снимается стресс, усталость и болевые ощущения, повышается общий тонус организма, увеличивается работоспособность</a:t>
            </a:r>
            <a:r>
              <a:rPr lang="ru-RU" dirty="0" smtClean="0"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smtClean="0"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293096"/>
            <a:ext cx="2376264" cy="22585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5433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6447501" cy="570253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своей практике я использую 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перед выполнением заданий, связанных с ИЗО деятельностью,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письмом, это помогает разогреть мышцы пальцев рук и подготовить к предстоящей работе, настроить на рабочий лад.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Чтобы процесс массажа не показался детям скучным,  использую стихотворный материал.</a:t>
            </a:r>
          </a:p>
          <a:p>
            <a:pPr>
              <a:buNone/>
            </a:pPr>
            <a:r>
              <a:rPr lang="ru-RU" dirty="0">
                <a:cs typeface="Times New Roman" pitchFamily="18" charset="0"/>
              </a:rPr>
              <a:t>     </a:t>
            </a:r>
          </a:p>
          <a:p>
            <a:endParaRPr lang="ru-RU" dirty="0"/>
          </a:p>
        </p:txBody>
      </p:sp>
      <p:pic>
        <p:nvPicPr>
          <p:cNvPr id="4" name="Содержимое 3" descr="IMG_73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260648"/>
            <a:ext cx="1934177" cy="193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73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1844824"/>
            <a:ext cx="1918043" cy="1918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1484977" cy="242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140968"/>
            <a:ext cx="1345260" cy="2391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80680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44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Музыкотерапия и ритмопластика – </a:t>
            </a:r>
            <a:b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как виды коррекционной </a:t>
            </a:r>
            <a:b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00B0F0"/>
                </a:solidFill>
                <a:latin typeface="Monotype Corsiva" pitchFamily="66" charset="0"/>
              </a:rPr>
              <a:t>здоровьесберегающей</a:t>
            </a:r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 технологии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501008"/>
            <a:ext cx="8229600" cy="1040979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Стругова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профессиональных компетенций педагогов дошкольного образования в вопросе использования здоровье сберегающих технологий – музыкотерапии  и ритмопластики в работе с детьми дошкольного возраста.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600200"/>
            <a:ext cx="649106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Информировать педагогов ДОУ о важности использования здоровье сберегающих технологий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(музыкотерапии, ритмопластики)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образовательном процессе;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Обучить педагогов ДОУ различным способам использования музыки ритмопластики в работе с дошкольниками.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Буклеты : «Музыкотерапия как здоровье сберегающая технология в ДОУ»; «Ритмопластика. Игры на развитие двигательных способностей у детей».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916832"/>
            <a:ext cx="5328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Функции музыкотерапии: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Седативная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(релаксационная).</a:t>
            </a:r>
          </a:p>
          <a:p>
            <a:pPr algn="ctr">
              <a:buFont typeface="Wingdings" pitchFamily="2" charset="2"/>
              <a:buChar char="v"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Стимулирующая.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u6Cmfm6AusuQTlePKNBwSrN7QdjLEIrOvVqrmpmKehkzEFggILIKR7aqfPHG81mybtq55dJ2ncn879VOo6rwH7-B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3861048"/>
            <a:ext cx="1950368" cy="1950368"/>
          </a:xfrm>
        </p:spPr>
      </p:pic>
      <p:pic>
        <p:nvPicPr>
          <p:cNvPr id="8" name="Содержимое 7" descr="gcHQZP51pXo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012160" y="3501008"/>
            <a:ext cx="2674640" cy="267464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2023-03-29-15-23-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700808"/>
            <a:ext cx="698477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69269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Музыка для встречи детей.</a:t>
            </a:r>
            <a:endParaRPr lang="ru-RU" sz="3600" b="1" dirty="0">
              <a:solidFill>
                <a:srgbClr val="00B0F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332656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На занятиях </a:t>
            </a: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располагающую детей к творчеству (</a:t>
            </a:r>
            <a:r>
              <a:rPr lang="ru-RU" sz="3200" b="1" i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рисование, аппликация, лепка</a:t>
            </a:r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)</a:t>
            </a:r>
            <a:endParaRPr lang="ru-RU" sz="3200" b="1" dirty="0">
              <a:solidFill>
                <a:srgbClr val="00B0F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" name="Рисунок 2" descr="2023-03-29-15-27-35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132856"/>
            <a:ext cx="5849888" cy="4299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3" y="620688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Музыка для дневного сна, </a:t>
            </a: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для расслабления, снятия эмоционального </a:t>
            </a:r>
            <a:endParaRPr lang="ru-RU" sz="3200" b="1" dirty="0" smtClean="0">
              <a:solidFill>
                <a:srgbClr val="00B0F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физического напряжения</a:t>
            </a:r>
            <a:endParaRPr lang="ru-RU" sz="3200" b="1" dirty="0">
              <a:solidFill>
                <a:srgbClr val="00B0F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" name="Рисунок 2" descr="2023-03-29-15-30-22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348880"/>
            <a:ext cx="5904656" cy="4331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Особенности использования музыкотерап</a:t>
            </a:r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</a:rPr>
              <a:t>и</a:t>
            </a:r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</a:rPr>
              <a:t>и</a:t>
            </a:r>
            <a:endParaRPr lang="ru-RU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pic>
        <p:nvPicPr>
          <p:cNvPr id="5" name="Содержимое 4" descr="d85d2c8b-639a-5f68-b8c5-499a32c5837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2492896"/>
            <a:ext cx="4038600" cy="2662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Громкость звучания музыки должна быть строго дозирована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Использовать произведения нравящиеся всем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Лучше использовать уже знакомые музыкальные произведения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Не более 10 минут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47" y="1893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620688"/>
            <a:ext cx="5256584" cy="792088"/>
          </a:xfrm>
        </p:spPr>
        <p:txBody>
          <a:bodyPr>
            <a:noAutofit/>
          </a:bodyPr>
          <a:lstStyle/>
          <a:p>
            <a:r>
              <a:rPr lang="ru-RU" altLang="ru-RU" sz="5400" b="1" dirty="0">
                <a:solidFill>
                  <a:srgbClr val="04617B"/>
                </a:solidFill>
                <a:latin typeface="Monotype Corsiva" pitchFamily="66" charset="0"/>
              </a:rPr>
              <a:t>Виды здоровья:</a:t>
            </a:r>
            <a:endParaRPr lang="ru-RU" sz="5400" b="1" dirty="0"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700808"/>
            <a:ext cx="5046712" cy="4525963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>
                <a:solidFill>
                  <a:srgbClr val="00B0F0"/>
                </a:solidFill>
                <a:latin typeface="Monotype Corsiva" pitchFamily="66" charset="0"/>
              </a:rPr>
              <a:t>физическое</a:t>
            </a: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>
                <a:solidFill>
                  <a:srgbClr val="00B0F0"/>
                </a:solidFill>
                <a:latin typeface="Monotype Corsiva" pitchFamily="66" charset="0"/>
              </a:rPr>
              <a:t>психическое </a:t>
            </a: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>
                <a:solidFill>
                  <a:srgbClr val="00B0F0"/>
                </a:solidFill>
                <a:latin typeface="Monotype Corsiva" pitchFamily="66" charset="0"/>
              </a:rPr>
              <a:t>умственное</a:t>
            </a: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 smtClean="0">
                <a:solidFill>
                  <a:srgbClr val="00B0F0"/>
                </a:solidFill>
                <a:latin typeface="Monotype Corsiva" pitchFamily="66" charset="0"/>
              </a:rPr>
              <a:t>социальное </a:t>
            </a:r>
            <a:endParaRPr lang="ru-RU" altLang="ru-RU" sz="4000" b="1" i="1" dirty="0">
              <a:solidFill>
                <a:srgbClr val="00B0F0"/>
              </a:solidFill>
              <a:latin typeface="Monotype Corsiva" pitchFamily="66" charset="0"/>
            </a:endParaRP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>
                <a:solidFill>
                  <a:srgbClr val="00B0F0"/>
                </a:solidFill>
                <a:latin typeface="Monotype Corsiva" pitchFamily="66" charset="0"/>
              </a:rPr>
              <a:t>нравственное</a:t>
            </a: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altLang="ru-RU" sz="4000" b="1" i="1" dirty="0" smtClean="0">
                <a:solidFill>
                  <a:srgbClr val="00B0F0"/>
                </a:solidFill>
                <a:latin typeface="Monotype Corsiva" pitchFamily="66" charset="0"/>
              </a:rPr>
              <a:t>духовное</a:t>
            </a:r>
            <a:endParaRPr lang="ru-RU" altLang="ru-RU" sz="4000" b="1" i="1" dirty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endParaRPr lang="ru-RU" sz="3600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pic>
        <p:nvPicPr>
          <p:cNvPr id="2051" name="Picture 3" descr="C:\Users\ПК\Desktop\1644926510_2-fikiwiki-com-p-kartinki-mi-vibiraem-zdorove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61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293096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ритмопластики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развитие двигательной активности ребёнка, привитие основных навыков, необходимых для дальнейшей, взрослой жизни.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476672"/>
            <a:ext cx="6632029" cy="355497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268760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занятиях ритмопластики, можно выделить четыре основных направления работы с детьми: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оздоровительное;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образовательное;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воспитательное;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коррекционно-развивающее.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861048"/>
            <a:ext cx="3601161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91680" y="404664"/>
            <a:ext cx="626469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комплексах по ритмопластике используются следующие средства двигательного воздействия: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Музыкально – ритмические движения.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Упражнения с предметами (ленты, мячи, султанчики и др.)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Элементы хореографии (основные позиции рук и ног).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Элементы спортивного танца.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Упражнения корригирующей гимнастики.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Дыхательные упражнения.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4149080"/>
            <a:ext cx="3097696" cy="230840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04664"/>
            <a:ext cx="79208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и коррекция осанки ребёнка, формирование правильных движений, серии движений;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и коррекция психических функций;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способности ориентироваться в пространстве;</a:t>
            </a:r>
          </a:p>
          <a:p>
            <a:pPr algn="ctr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эмоционально-волевой сферы и личностных качеств.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2719904"/>
            <a:ext cx="7056784" cy="3229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293096"/>
            <a:ext cx="6347048" cy="1224136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Педагог-психолог: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Кардашина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А.А.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03648" y="548680"/>
            <a:ext cx="7211144" cy="3993307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Коррекционные технологии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Цветотерапия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40150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Сказкотерапия</a:t>
            </a:r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метод, который помогает ребенку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сконцентрироваться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своей проблеме. При умелом применении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способна дать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ясные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маршруты в коррекции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B0F0"/>
                </a:solidFill>
                <a:latin typeface="Monotype Corsiva" pitchFamily="66" charset="0"/>
              </a:rPr>
              <a:t>Арт-терапия</a:t>
            </a:r>
            <a:endParaRPr lang="ru-RU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(лат.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ars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искусство, греч.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therapeia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лечение) представляет собой методику лечения и развития при помощи художественного творчества.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Помимо всего прочего,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прекрасный способ безболезненно для других выразить свои эмоции и чувства.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простой и эффективный способ психологической помощи, основанный на творчестве и игре. Другими словами, это – лечение творчеством.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B0F0"/>
                </a:solidFill>
                <a:latin typeface="Monotype Corsiva" pitchFamily="66" charset="0"/>
              </a:rPr>
              <a:t>Цветотерапия</a:t>
            </a:r>
            <a:endParaRPr lang="ru-RU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оррекция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психоэмоционального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состояния ребенка при помощи определенных цветов. Благодаря воздействию определенного цвета на ребенка можно добиться значительных результатов в преодолении апатии, раздражительности, чрезмерной активности и даже начинающейся детской агрессии, умении управлять своими эмоциями.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B0F0"/>
                </a:solidFill>
                <a:latin typeface="Monotype Corsiva" pitchFamily="66" charset="0"/>
              </a:rPr>
              <a:t>Психогимнастика</a:t>
            </a:r>
            <a:r>
              <a:rPr lang="ru-RU" dirty="0" smtClean="0">
                <a:solidFill>
                  <a:srgbClr val="00B0F0"/>
                </a:solidFill>
                <a:latin typeface="Monotype Corsiva" pitchFamily="66" charset="0"/>
              </a:rPr>
              <a:t> </a:t>
            </a:r>
            <a:endParaRPr lang="ru-RU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курс специальных занятий (этюдов, упражнений и игр), направленных на развитие и коррекцию различных сторон психики ребенка (как ее познавательной, так и эмоционально-личностной сферы).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Содержимое 4" descr="IMG_030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404664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985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16016" y="692696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Desktop\Фото\Зарница\Зарница 2018 (сжатые)\IMG_79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356992"/>
            <a:ext cx="3933056" cy="2622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esktop\Фото\23 февраля\Праздник с папами 2019 (Теремок)\Теремочки\IMG_56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789040"/>
            <a:ext cx="3645024" cy="2430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32656"/>
            <a:ext cx="5616624" cy="79208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Физическое здоровье </a:t>
            </a:r>
            <a:endParaRPr lang="ru-RU" sz="3600" b="1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47664" y="1124744"/>
            <a:ext cx="6984776" cy="52565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Педагогическое 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определение</a:t>
            </a:r>
            <a:endParaRPr lang="ru-RU" sz="2400" b="1" dirty="0" smtClean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400" dirty="0" smtClean="0">
                <a:latin typeface="Monotype Corsiva" pitchFamily="66" charset="0"/>
              </a:rPr>
              <a:t>   Это </a:t>
            </a:r>
            <a:r>
              <a:rPr lang="ru-RU" sz="2400" dirty="0">
                <a:latin typeface="Monotype Corsiva" pitchFamily="66" charset="0"/>
              </a:rPr>
              <a:t>состояние, при котором у человека имеет место гармония физических процессов и максимальная адаптация к различным факторам внешней среды; совершенство </a:t>
            </a:r>
            <a:r>
              <a:rPr lang="ru-RU" sz="2400" dirty="0" err="1">
                <a:latin typeface="Monotype Corsiva" pitchFamily="66" charset="0"/>
              </a:rPr>
              <a:t>саморегуляции</a:t>
            </a:r>
            <a:r>
              <a:rPr lang="ru-RU" sz="2400" dirty="0">
                <a:latin typeface="Monotype Corsiva" pitchFamily="66" charset="0"/>
              </a:rPr>
              <a:t> в организме, гармония физиологических процессов, максимальная адаптация к окружающей </a:t>
            </a:r>
            <a:r>
              <a:rPr lang="ru-RU" sz="2400" dirty="0" smtClean="0">
                <a:latin typeface="Monotype Corsiva" pitchFamily="66" charset="0"/>
              </a:rPr>
              <a:t>среде.</a:t>
            </a:r>
            <a:endParaRPr lang="ru-RU" sz="2400" dirty="0">
              <a:latin typeface="Monotype Corsiva" pitchFamily="66" charset="0"/>
            </a:endParaRPr>
          </a:p>
          <a:p>
            <a:pPr marL="0" lvl="0" indent="0" algn="just">
              <a:lnSpc>
                <a:spcPct val="120000"/>
              </a:lnSpc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Медицинское определение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400" dirty="0" smtClean="0">
                <a:latin typeface="Monotype Corsiva" pitchFamily="66" charset="0"/>
              </a:rPr>
              <a:t>   Это состояние </a:t>
            </a:r>
            <a:r>
              <a:rPr lang="ru-RU" sz="2400" dirty="0">
                <a:latin typeface="Monotype Corsiva" pitchFamily="66" charset="0"/>
              </a:rPr>
              <a:t>роста и развития организма, основу которого составляют морфологические и функциональные резервы, обеспечивающие адаптационные </a:t>
            </a:r>
            <a:r>
              <a:rPr lang="ru-RU" sz="2400" dirty="0" smtClean="0">
                <a:latin typeface="Monotype Corsiva" pitchFamily="66" charset="0"/>
              </a:rPr>
              <a:t>реакции.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66242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Monotype Corsiva" pitchFamily="66" charset="0"/>
              </a:rPr>
              <a:t>Практические применения методик </a:t>
            </a:r>
            <a:r>
              <a:rPr lang="ru-RU" b="1" dirty="0" err="1" smtClean="0">
                <a:solidFill>
                  <a:srgbClr val="00B0F0"/>
                </a:solidFill>
                <a:latin typeface="Monotype Corsiva" pitchFamily="66" charset="0"/>
              </a:rPr>
              <a:t>здоровьесбережения</a:t>
            </a:r>
            <a:endParaRPr lang="ru-RU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20180427_09243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556792"/>
            <a:ext cx="4038600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20180427_09561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60032" y="1772816"/>
            <a:ext cx="4038600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user\Desktop\Фото\Открытые занятия\День здоровья (цикл 2018 г.)\Колобок (Аня)\20180427_0926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99592" y="4056992"/>
            <a:ext cx="3200000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Фото\Открытые занятия\День здоровья (цикл 2018 г.)\Колобок (Аня)\20180427_0939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5087600" y="-7629525"/>
            <a:ext cx="3200000" cy="1800000"/>
          </a:xfrm>
          <a:prstGeom prst="rect">
            <a:avLst/>
          </a:prstGeom>
          <a:noFill/>
        </p:spPr>
      </p:pic>
      <p:pic>
        <p:nvPicPr>
          <p:cNvPr id="1028" name="Picture 4" descr="C:\Users\user\Desktop\Фото\Открытые занятия\День здоровья (цикл 2018 г.)\Колобок (Аня)\20180427_0939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3645024"/>
            <a:ext cx="4027279" cy="226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Содержимое 5" descr="IMG_003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476672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IMG_001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1043608" y="3068960"/>
            <a:ext cx="40386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Фото\Открытые занятия\День здоровья (цикл 2018 г.)\Теремок (Лопашева И.Ю)\20180416_103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05064"/>
            <a:ext cx="3219189" cy="1810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Фото\Открытые занятия\День здоровья (цикл 2018 г.)\Теремок (Лопашева И.Ю)\20180426_1046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836712"/>
            <a:ext cx="4251304" cy="2391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Содержимое 4" descr="IMG-20230405-WA000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404664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-20230405-WA000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48064" y="40466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esktop\Фото\Дни рождения\День рождения Наташи Дорохина\IMG_97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645024"/>
            <a:ext cx="3562364" cy="2374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ПК\Desktop\maxres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724940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64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852936"/>
            <a:ext cx="6048672" cy="3600400"/>
          </a:xfrm>
        </p:spPr>
        <p:txBody>
          <a:bodyPr>
            <a:normAutofit fontScale="90000"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altLang="ru-RU" sz="3100" b="1" dirty="0" smtClean="0">
                <a:solidFill>
                  <a:srgbClr val="00B0F0"/>
                </a:solidFill>
                <a:latin typeface="Monotype Corsiva" pitchFamily="66" charset="0"/>
              </a:rPr>
              <a:t/>
            </a:r>
            <a:br>
              <a:rPr lang="ru-RU" altLang="ru-RU" sz="3100" b="1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altLang="ru-RU" sz="3100" b="1" dirty="0">
                <a:solidFill>
                  <a:srgbClr val="00B0F0"/>
                </a:solidFill>
                <a:latin typeface="Monotype Corsiva" pitchFamily="66" charset="0"/>
              </a:rPr>
              <a:t/>
            </a:r>
            <a:br>
              <a:rPr lang="ru-RU" altLang="ru-RU" sz="3100" b="1" dirty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altLang="ru-RU" sz="3100" b="1" dirty="0" smtClean="0">
                <a:solidFill>
                  <a:srgbClr val="00B0F0"/>
                </a:solidFill>
                <a:latin typeface="Monotype Corsiva" pitchFamily="66" charset="0"/>
              </a:rPr>
              <a:t>Одна </a:t>
            </a:r>
            <a:r>
              <a:rPr lang="ru-RU" altLang="ru-RU" sz="3100" b="1" dirty="0">
                <a:solidFill>
                  <a:srgbClr val="00B0F0"/>
                </a:solidFill>
                <a:latin typeface="Monotype Corsiva" pitchFamily="66" charset="0"/>
              </a:rPr>
              <a:t>из задач ФГОС ДО </a:t>
            </a:r>
            <a:r>
              <a:rPr lang="ru-RU" altLang="ru-RU" sz="3100" b="1" dirty="0" smtClean="0">
                <a:solidFill>
                  <a:srgbClr val="00B0F0"/>
                </a:solidFill>
                <a:latin typeface="Monotype Corsiva" pitchFamily="66" charset="0"/>
              </a:rPr>
              <a:t>-</a:t>
            </a:r>
            <a:br>
              <a:rPr lang="ru-RU" altLang="ru-RU" sz="3100" b="1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altLang="ru-RU" sz="31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охрана и укрепление физического и психического здоровья детей, в том числе их эмоционального благополучия.</a:t>
            </a:r>
            <a:br>
              <a:rPr lang="ru-RU" altLang="ru-RU" sz="31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altLang="ru-RU" sz="31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 ( </a:t>
            </a:r>
            <a:r>
              <a:rPr lang="ru-RU" altLang="ru-RU" sz="3100" i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приказ Министерства образования и науки РФ от « 17» октября 2013г.№ 1155</a:t>
            </a:r>
            <a:r>
              <a:rPr lang="ru-RU" altLang="ru-RU" sz="31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)</a:t>
            </a:r>
            <a:br>
              <a:rPr lang="ru-RU" altLang="ru-RU" sz="31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altLang="ru-RU" dirty="0" smtClean="0">
                <a:solidFill>
                  <a:srgbClr val="FF0000"/>
                </a:solidFill>
              </a:rPr>
              <a:t/>
            </a:r>
            <a:br>
              <a:rPr lang="ru-RU" altLang="ru-RU" dirty="0" smtClean="0">
                <a:solidFill>
                  <a:srgbClr val="FF0000"/>
                </a:solidFill>
              </a:rPr>
            </a:b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pic>
        <p:nvPicPr>
          <p:cNvPr id="6" name="Picture 5" descr="C:\Users\User\Desktop\рисунки\_s_i-713_cover_imag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6673"/>
            <a:ext cx="1614611" cy="206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User\Desktop\рисунки\custom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500072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93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76672"/>
            <a:ext cx="6552728" cy="1152128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Здоровьесберегающие</a:t>
            </a:r>
            <a:r>
              <a:rPr lang="ru-RU" sz="36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 технологии </a:t>
            </a:r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в </a:t>
            </a:r>
            <a:r>
              <a:rPr lang="ru-RU" sz="36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дошкольном образовании</a:t>
            </a:r>
            <a:endParaRPr lang="ru-RU" sz="36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1772816"/>
            <a:ext cx="7056784" cy="4353347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dirty="0">
                <a:latin typeface="Monotype Corsiva" pitchFamily="66" charset="0"/>
              </a:rPr>
              <a:t>Э</a:t>
            </a:r>
            <a:r>
              <a:rPr lang="ru-RU" sz="3000" dirty="0" smtClean="0">
                <a:latin typeface="Monotype Corsiva" pitchFamily="66" charset="0"/>
              </a:rPr>
              <a:t>то </a:t>
            </a:r>
            <a:r>
              <a:rPr lang="ru-RU" sz="3000" dirty="0">
                <a:latin typeface="Monotype Corsiva" pitchFamily="66" charset="0"/>
              </a:rPr>
              <a:t>технологии, направленные на решение приоритетной задачи современного дошкольного образования – задачи сохранения, поддержания и обогащения здоровья субъектов педагогического процесса в детском саду: детей, педагогов и </a:t>
            </a:r>
            <a:r>
              <a:rPr lang="ru-RU" sz="3000" dirty="0" smtClean="0">
                <a:latin typeface="Monotype Corsiva" pitchFamily="66" charset="0"/>
              </a:rPr>
              <a:t>родителей;</a:t>
            </a:r>
          </a:p>
          <a:p>
            <a:pPr algn="ctr">
              <a:buFont typeface="Wingdings" pitchFamily="2" charset="2"/>
              <a:buChar char="Ø"/>
            </a:pPr>
            <a:r>
              <a:rPr lang="ru-RU" sz="3000" dirty="0">
                <a:latin typeface="Monotype Corsiva" pitchFamily="66" charset="0"/>
              </a:rPr>
              <a:t>С</a:t>
            </a:r>
            <a:r>
              <a:rPr lang="ru-RU" sz="3000" dirty="0" smtClean="0">
                <a:latin typeface="Monotype Corsiva" pitchFamily="66" charset="0"/>
              </a:rPr>
              <a:t>истема </a:t>
            </a:r>
            <a:r>
              <a:rPr lang="ru-RU" sz="3000" dirty="0">
                <a:latin typeface="Monotype Corsiva" pitchFamily="66" charset="0"/>
              </a:rPr>
              <a:t>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67848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04664"/>
            <a:ext cx="6264696" cy="1008112"/>
          </a:xfrm>
        </p:spPr>
        <p:txBody>
          <a:bodyPr>
            <a:noAutofit/>
          </a:bodyPr>
          <a:lstStyle/>
          <a:p>
            <a:r>
              <a:rPr lang="ru-RU" altLang="ru-RU" sz="3600" b="1" dirty="0">
                <a:solidFill>
                  <a:srgbClr val="00B0F0"/>
                </a:solidFill>
                <a:latin typeface="Monotype Corsiva" pitchFamily="66" charset="0"/>
              </a:rPr>
              <a:t>Актуальность применения </a:t>
            </a:r>
            <a:br>
              <a:rPr lang="ru-RU" altLang="ru-RU" sz="3600" b="1" dirty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altLang="ru-RU" sz="3600" b="1" dirty="0">
                <a:solidFill>
                  <a:srgbClr val="00B0F0"/>
                </a:solidFill>
                <a:latin typeface="Monotype Corsiva" pitchFamily="66" charset="0"/>
              </a:rPr>
              <a:t> </a:t>
            </a:r>
            <a:r>
              <a:rPr lang="ru-RU" altLang="ru-RU" sz="3600" b="1" dirty="0" err="1">
                <a:solidFill>
                  <a:srgbClr val="00B0F0"/>
                </a:solidFill>
                <a:latin typeface="Monotype Corsiva" pitchFamily="66" charset="0"/>
              </a:rPr>
              <a:t>здоровьесберегающих</a:t>
            </a:r>
            <a:r>
              <a:rPr lang="ru-RU" altLang="ru-RU" sz="3600" b="1" dirty="0">
                <a:solidFill>
                  <a:srgbClr val="00B0F0"/>
                </a:solidFill>
                <a:latin typeface="Monotype Corsiva" pitchFamily="66" charset="0"/>
              </a:rPr>
              <a:t> технологий </a:t>
            </a:r>
            <a:endParaRPr lang="ru-RU" sz="36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1484784"/>
            <a:ext cx="7200800" cy="464137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Гиподинамия </a:t>
            </a:r>
            <a:r>
              <a:rPr lang="ru-RU" dirty="0">
                <a:latin typeface="Monotype Corsiva" pitchFamily="66" charset="0"/>
              </a:rPr>
              <a:t>(нарушение функций опорно-двигательного аппарата, кровообращения, дыхания, пищеварения, нарушение зрения и т.п.) </a:t>
            </a:r>
          </a:p>
          <a:p>
            <a:pPr marL="0" indent="0" algn="ctr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Детские </a:t>
            </a:r>
            <a:r>
              <a:rPr lang="ru-RU" dirty="0">
                <a:latin typeface="Monotype Corsiva" pitchFamily="66" charset="0"/>
              </a:rPr>
              <a:t>стрессы (нервные расстройства вследствие отрицательной психологической обстановки в семье, излишнего шума и нервности в детском коллективе) </a:t>
            </a:r>
          </a:p>
          <a:p>
            <a:pPr marL="0" indent="0" algn="ctr">
              <a:buNone/>
            </a:pPr>
            <a:endParaRPr lang="ru-RU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Monotype Corsiva" pitchFamily="66" charset="0"/>
              </a:rPr>
              <a:t>Тревожность </a:t>
            </a:r>
            <a:r>
              <a:rPr lang="ru-RU" dirty="0">
                <a:latin typeface="Monotype Corsiva" pitchFamily="66" charset="0"/>
              </a:rPr>
              <a:t>(недостаток эмоциональной поддержки в детском саду и семье, недостаток информации). </a:t>
            </a:r>
          </a:p>
        </p:txBody>
      </p:sp>
    </p:spTree>
    <p:extLst>
      <p:ext uri="{BB962C8B-B14F-4D97-AF65-F5344CB8AC3E}">
        <p14:creationId xmlns:p14="http://schemas.microsoft.com/office/powerpoint/2010/main" xmlns="" val="28783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6768752" cy="936104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Цель </a:t>
            </a:r>
            <a:r>
              <a:rPr lang="ru-RU" sz="3600" b="1" dirty="0" err="1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здоровьесберегающих</a:t>
            </a:r>
            <a:r>
              <a:rPr lang="ru-RU" sz="36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 технологий </a:t>
            </a:r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в </a:t>
            </a:r>
            <a:r>
              <a:rPr lang="ru-RU" sz="36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дошкольном образовании </a:t>
            </a:r>
            <a:br>
              <a:rPr lang="ru-RU" sz="36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36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1340768"/>
            <a:ext cx="7211144" cy="4785395"/>
          </a:xfrm>
        </p:spPr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None/>
              <a:defRPr/>
            </a:pPr>
            <a:r>
              <a:rPr lang="ru-RU" sz="2600" b="1" i="1" dirty="0">
                <a:solidFill>
                  <a:srgbClr val="00B0F0"/>
                </a:solidFill>
                <a:latin typeface="Monotype Corsiva" pitchFamily="66" charset="0"/>
              </a:rPr>
              <a:t>П</a:t>
            </a:r>
            <a:r>
              <a:rPr lang="ru-RU" sz="2600" b="1" i="1" dirty="0" smtClean="0">
                <a:solidFill>
                  <a:srgbClr val="00B0F0"/>
                </a:solidFill>
                <a:latin typeface="Monotype Corsiva" pitchFamily="66" charset="0"/>
              </a:rPr>
              <a:t>рименительно </a:t>
            </a:r>
            <a:r>
              <a:rPr lang="ru-RU" sz="2600" b="1" i="1" dirty="0">
                <a:solidFill>
                  <a:srgbClr val="00B0F0"/>
                </a:solidFill>
                <a:latin typeface="Monotype Corsiva" pitchFamily="66" charset="0"/>
              </a:rPr>
              <a:t>к ребенку </a:t>
            </a:r>
            <a:endParaRPr lang="ru-RU" sz="2600" b="1" dirty="0" smtClean="0">
              <a:solidFill>
                <a:srgbClr val="00B0F0"/>
              </a:solidFill>
              <a:latin typeface="Monotype Corsiva" pitchFamily="66" charset="0"/>
            </a:endParaRPr>
          </a:p>
          <a:p>
            <a:pPr lvl="0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О</a:t>
            </a:r>
            <a:r>
              <a:rPr lang="ru-RU" sz="2600" dirty="0" smtClean="0">
                <a:solidFill>
                  <a:prstClr val="black"/>
                </a:solidFill>
                <a:latin typeface="Monotype Corsiva" pitchFamily="66" charset="0"/>
              </a:rPr>
              <a:t>беспечение 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высокого уровня реального здоровья воспитаннику детского сада и воспитание </a:t>
            </a:r>
            <a:r>
              <a:rPr lang="ru-RU" sz="2600" dirty="0" err="1">
                <a:solidFill>
                  <a:prstClr val="black"/>
                </a:solidFill>
                <a:latin typeface="Monotype Corsiva" pitchFamily="66" charset="0"/>
              </a:rPr>
              <a:t>валеологической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 культуры, как совокупности осознанного отношения ребенка к здоровью и жизни </a:t>
            </a:r>
            <a:r>
              <a:rPr lang="ru-RU" sz="2600" dirty="0" smtClean="0">
                <a:solidFill>
                  <a:prstClr val="black"/>
                </a:solidFill>
                <a:latin typeface="Monotype Corsiva" pitchFamily="66" charset="0"/>
              </a:rPr>
              <a:t>человека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.</a:t>
            </a:r>
            <a:endParaRPr lang="ru-RU" sz="2600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lvl="0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З</a:t>
            </a:r>
            <a:r>
              <a:rPr lang="ru-RU" sz="2600" dirty="0" smtClean="0">
                <a:solidFill>
                  <a:prstClr val="black"/>
                </a:solidFill>
                <a:latin typeface="Monotype Corsiva" pitchFamily="66" charset="0"/>
              </a:rPr>
              <a:t>наний 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о здоровье и умений оберегать, поддерживать и сохранять его, </a:t>
            </a:r>
            <a:r>
              <a:rPr lang="ru-RU" sz="2600" dirty="0" err="1">
                <a:solidFill>
                  <a:prstClr val="black"/>
                </a:solidFill>
                <a:latin typeface="Monotype Corsiva" pitchFamily="66" charset="0"/>
              </a:rPr>
              <a:t>валеологической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 компетентности, позволяющей дошкольнику самостоятельно и эффективно решать задачи здорового образа жизни и безопасного </a:t>
            </a:r>
            <a:r>
              <a:rPr lang="ru-RU" sz="2600" dirty="0" smtClean="0">
                <a:solidFill>
                  <a:prstClr val="black"/>
                </a:solidFill>
                <a:latin typeface="Monotype Corsiva" pitchFamily="66" charset="0"/>
              </a:rPr>
              <a:t>поведения. </a:t>
            </a:r>
          </a:p>
          <a:p>
            <a:pPr lvl="0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З</a:t>
            </a:r>
            <a:r>
              <a:rPr lang="ru-RU" sz="2600" dirty="0" smtClean="0">
                <a:solidFill>
                  <a:prstClr val="black"/>
                </a:solidFill>
                <a:latin typeface="Monotype Corsiva" pitchFamily="66" charset="0"/>
              </a:rPr>
              <a:t>адачи</a:t>
            </a:r>
            <a: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  <a:t>, связанные с оказанием элементарной медицинской, психологической самопомощи и помощи.</a:t>
            </a:r>
            <a:br>
              <a:rPr lang="ru-RU" sz="2600" dirty="0">
                <a:solidFill>
                  <a:prstClr val="black"/>
                </a:solidFill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522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696744" cy="1224136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Система </a:t>
            </a:r>
            <a:r>
              <a:rPr lang="ru-RU" sz="4000" b="1" dirty="0" err="1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здоровьесбережения</a:t>
            </a: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 </a:t>
            </a: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в</a:t>
            </a:r>
            <a:r>
              <a:rPr lang="ru-RU" sz="40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  <a:t> ДОУ включает: </a:t>
            </a:r>
            <a:br>
              <a:rPr lang="ru-RU" sz="4000" b="1" dirty="0">
                <a:solidFill>
                  <a:srgbClr val="00B0F0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4000" b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31640" y="1412776"/>
            <a:ext cx="7355160" cy="4896544"/>
          </a:xfrm>
        </p:spPr>
        <p:txBody>
          <a:bodyPr>
            <a:normAutofit lnSpcReduction="10000"/>
          </a:bodyPr>
          <a:lstStyle/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Различные </a:t>
            </a:r>
            <a:r>
              <a:rPr lang="ru-RU" sz="2400" dirty="0">
                <a:latin typeface="Monotype Corsiva" pitchFamily="66" charset="0"/>
              </a:rPr>
              <a:t>оздоровительные </a:t>
            </a:r>
            <a:r>
              <a:rPr lang="ru-RU" sz="2400" dirty="0" smtClean="0">
                <a:latin typeface="Monotype Corsiva" pitchFamily="66" charset="0"/>
              </a:rPr>
              <a:t>режимы;</a:t>
            </a:r>
            <a:endParaRPr lang="ru-RU" sz="2400" dirty="0">
              <a:latin typeface="Monotype Corsiva" pitchFamily="66" charset="0"/>
            </a:endParaRP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Комплекс </a:t>
            </a:r>
            <a:r>
              <a:rPr lang="ru-RU" sz="2400" dirty="0">
                <a:latin typeface="Monotype Corsiva" pitchFamily="66" charset="0"/>
              </a:rPr>
              <a:t>закаливающих </a:t>
            </a:r>
            <a:r>
              <a:rPr lang="ru-RU" sz="2400" dirty="0" smtClean="0">
                <a:latin typeface="Monotype Corsiva" pitchFamily="66" charset="0"/>
              </a:rPr>
              <a:t>мероприятий;</a:t>
            </a: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>
                <a:latin typeface="Monotype Corsiva" pitchFamily="66" charset="0"/>
              </a:rPr>
              <a:t>Ф</a:t>
            </a:r>
            <a:r>
              <a:rPr lang="ru-RU" sz="2400" dirty="0" smtClean="0">
                <a:latin typeface="Monotype Corsiva" pitchFamily="66" charset="0"/>
              </a:rPr>
              <a:t>изкультурные </a:t>
            </a:r>
            <a:r>
              <a:rPr lang="ru-RU" sz="2400" dirty="0">
                <a:latin typeface="Monotype Corsiva" pitchFamily="66" charset="0"/>
              </a:rPr>
              <a:t>занятия всех типов; </a:t>
            </a:r>
            <a:endParaRPr lang="ru-RU" sz="2400" dirty="0" smtClean="0">
              <a:latin typeface="Monotype Corsiva" pitchFamily="66" charset="0"/>
            </a:endParaRP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Оптимизация </a:t>
            </a:r>
            <a:r>
              <a:rPr lang="ru-RU" sz="2400" dirty="0">
                <a:latin typeface="Monotype Corsiva" pitchFamily="66" charset="0"/>
              </a:rPr>
              <a:t>двигательного режима: традиционная двигательная деятельность </a:t>
            </a:r>
            <a:r>
              <a:rPr lang="ru-RU" sz="2400" dirty="0" smtClean="0">
                <a:latin typeface="Monotype Corsiva" pitchFamily="66" charset="0"/>
              </a:rPr>
              <a:t>детей;</a:t>
            </a: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prstClr val="black"/>
                </a:solidFill>
                <a:latin typeface="Monotype Corsiva" pitchFamily="66" charset="0"/>
              </a:rPr>
              <a:t>Организация 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рационального питания;     </a:t>
            </a:r>
            <a:endParaRPr lang="ru-RU" sz="2400" dirty="0">
              <a:latin typeface="Monotype Corsiva" pitchFamily="66" charset="0"/>
            </a:endParaRP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Медико-профилактическая </a:t>
            </a:r>
            <a:r>
              <a:rPr lang="ru-RU" sz="2400" dirty="0">
                <a:latin typeface="Monotype Corsiva" pitchFamily="66" charset="0"/>
              </a:rPr>
              <a:t>работа с детьми и родителями; </a:t>
            </a: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Соблюдение </a:t>
            </a:r>
            <a:r>
              <a:rPr lang="ru-RU" sz="2400" dirty="0">
                <a:latin typeface="Monotype Corsiva" pitchFamily="66" charset="0"/>
              </a:rPr>
              <a:t>требований СанПиНа к организации педагогического процесса; </a:t>
            </a:r>
          </a:p>
          <a:p>
            <a:pPr lvl="0" algn="just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Monotype Corsiva" pitchFamily="66" charset="0"/>
              </a:rPr>
              <a:t>Комплекс </a:t>
            </a:r>
            <a:r>
              <a:rPr lang="ru-RU" sz="2400" dirty="0">
                <a:latin typeface="Monotype Corsiva" pitchFamily="66" charset="0"/>
              </a:rPr>
              <a:t>мероприятий по сохранению физического 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и психологического здоровья педагогов. </a:t>
            </a:r>
            <a:endParaRPr lang="ru-RU" sz="2400" dirty="0">
              <a:solidFill>
                <a:srgbClr val="FF0000"/>
              </a:solidFill>
              <a:latin typeface="Monotype Corsiva" pitchFamily="66" charset="0"/>
            </a:endParaRPr>
          </a:p>
          <a:p>
            <a:pPr marL="273050" lvl="0" indent="-273050" eaLnBrk="0" fontAlgn="base" hangingPunct="0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ru-RU" sz="24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039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854</Words>
  <Application>Microsoft Office PowerPoint</Application>
  <PresentationFormat>Экран (4:3)</PresentationFormat>
  <Paragraphs>135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Слайд 1</vt:lpstr>
      <vt:lpstr>Слайд 2</vt:lpstr>
      <vt:lpstr>Виды здоровья:</vt:lpstr>
      <vt:lpstr>Физическое здоровье </vt:lpstr>
      <vt:lpstr>  Одна из задач ФГОС ДО - охрана и укрепление физического и психического здоровья детей, в том числе их эмоционального благополучия.  ( приказ Министерства образования и науки РФ от « 17» октября 2013г.№ 1155)   </vt:lpstr>
      <vt:lpstr>Здоровьесберегающие технологии  в дошкольном образовании</vt:lpstr>
      <vt:lpstr>Актуальность применения   здоровьесберегающих технологий </vt:lpstr>
      <vt:lpstr> Цель здоровьесберегающих технологий  в дошкольном образовании  </vt:lpstr>
      <vt:lpstr> Система здоровьесбережения  в ДОУ включает:  </vt:lpstr>
      <vt:lpstr>Здоровьесберегающие технологии, используемые  в воспитательно-образовательном процессе </vt:lpstr>
      <vt:lpstr>Гимнастика для глаз  для детей дошкольного возраста в рамках здоровьясбережения </vt:lpstr>
      <vt:lpstr>Технологии сохранения и стимулирования здоровья </vt:lpstr>
      <vt:lpstr>Слайд 13</vt:lpstr>
      <vt:lpstr>Упражнение</vt:lpstr>
      <vt:lpstr>Упражнение</vt:lpstr>
      <vt:lpstr>Упражнение</vt:lpstr>
      <vt:lpstr>Виды тренажеров для глаз</vt:lpstr>
      <vt:lpstr>Су Джок терапия в работе с воспитанниками дошкольного возраста в рамках использования здоровьесбережения.</vt:lpstr>
      <vt:lpstr>Слайд 19</vt:lpstr>
      <vt:lpstr>Слайд 20</vt:lpstr>
      <vt:lpstr>Слайд 21</vt:lpstr>
      <vt:lpstr>Слайд 22</vt:lpstr>
      <vt:lpstr>Музыкотерапия и ритмопластика –  как виды коррекционной  здоровьесберегающей технологии</vt:lpstr>
      <vt:lpstr>Цель: повышение профессиональных компетенций педагогов дошкольного образования в вопросе использования здоровье сберегающих технологий – музыкотерапии  и ритмопластики в работе с детьми дошкольного возраста.</vt:lpstr>
      <vt:lpstr>Слайд 25</vt:lpstr>
      <vt:lpstr>Слайд 26</vt:lpstr>
      <vt:lpstr>Слайд 27</vt:lpstr>
      <vt:lpstr>Слайд 28</vt:lpstr>
      <vt:lpstr>Особенности использования музыкотерапии</vt:lpstr>
      <vt:lpstr>Слайд 30</vt:lpstr>
      <vt:lpstr>Слайд 31</vt:lpstr>
      <vt:lpstr>Слайд 32</vt:lpstr>
      <vt:lpstr>Слайд 33</vt:lpstr>
      <vt:lpstr>Педагог-психолог: Кардашина А.А.</vt:lpstr>
      <vt:lpstr>Сказкотерапия </vt:lpstr>
      <vt:lpstr>Арт-терапия</vt:lpstr>
      <vt:lpstr>Цветотерапия</vt:lpstr>
      <vt:lpstr>Психогимнастика </vt:lpstr>
      <vt:lpstr>Слайд 39</vt:lpstr>
      <vt:lpstr>Практические применения методик здоровьесбережения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 22»</dc:title>
  <dc:creator>Д.с 22 - 9</dc:creator>
  <cp:lastModifiedBy>user</cp:lastModifiedBy>
  <cp:revision>61</cp:revision>
  <dcterms:created xsi:type="dcterms:W3CDTF">2023-03-14T02:46:05Z</dcterms:created>
  <dcterms:modified xsi:type="dcterms:W3CDTF">2023-04-07T06:13:06Z</dcterms:modified>
</cp:coreProperties>
</file>