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sldIdLst>
    <p:sldId id="256" r:id="rId2"/>
    <p:sldId id="268" r:id="rId3"/>
    <p:sldId id="266" r:id="rId4"/>
    <p:sldId id="267" r:id="rId5"/>
    <p:sldId id="257" r:id="rId6"/>
    <p:sldId id="261" r:id="rId7"/>
    <p:sldId id="262" r:id="rId8"/>
    <p:sldId id="258" r:id="rId9"/>
    <p:sldId id="259" r:id="rId10"/>
    <p:sldId id="263" r:id="rId11"/>
    <p:sldId id="260" r:id="rId12"/>
    <p:sldId id="271" r:id="rId13"/>
    <p:sldId id="272" r:id="rId14"/>
    <p:sldId id="273" r:id="rId15"/>
    <p:sldId id="265" r:id="rId16"/>
    <p:sldId id="269" r:id="rId17"/>
    <p:sldId id="264" r:id="rId18"/>
    <p:sldId id="270" r:id="rId19"/>
  </p:sldIdLst>
  <p:sldSz cx="12192000" cy="6858000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5E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0FA0A-E8CF-428C-9AC5-18054A287B65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27036-59B9-40B5-BCF4-228CE2B533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86937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0FA0A-E8CF-428C-9AC5-18054A287B65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27036-59B9-40B5-BCF4-228CE2B533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657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0FA0A-E8CF-428C-9AC5-18054A287B65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27036-59B9-40B5-BCF4-228CE2B533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97673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0FA0A-E8CF-428C-9AC5-18054A287B65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27036-59B9-40B5-BCF4-228CE2B533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1488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0FA0A-E8CF-428C-9AC5-18054A287B65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27036-59B9-40B5-BCF4-228CE2B533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7536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0FA0A-E8CF-428C-9AC5-18054A287B65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27036-59B9-40B5-BCF4-228CE2B533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38718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0FA0A-E8CF-428C-9AC5-18054A287B65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27036-59B9-40B5-BCF4-228CE2B533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31653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0FA0A-E8CF-428C-9AC5-18054A287B65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27036-59B9-40B5-BCF4-228CE2B533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37068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0FA0A-E8CF-428C-9AC5-18054A287B65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27036-59B9-40B5-BCF4-228CE2B533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05163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0FA0A-E8CF-428C-9AC5-18054A287B65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27036-59B9-40B5-BCF4-228CE2B533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65306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0FA0A-E8CF-428C-9AC5-18054A287B65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27036-59B9-40B5-BCF4-228CE2B533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9809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B0FA0A-E8CF-428C-9AC5-18054A287B65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227036-59B9-40B5-BCF4-228CE2B533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0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madoo_22@mail.ru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openxmlformats.org/officeDocument/2006/relationships/hyperlink" Target="https://raduga22.tvoysadik.ru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2.jp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43.jpeg"/><Relationship Id="rId7" Type="http://schemas.openxmlformats.org/officeDocument/2006/relationships/image" Target="../media/image4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49.jpeg"/><Relationship Id="rId7" Type="http://schemas.openxmlformats.org/officeDocument/2006/relationships/image" Target="../media/image5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Relationship Id="rId9" Type="http://schemas.openxmlformats.org/officeDocument/2006/relationships/image" Target="../media/image55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eg"/><Relationship Id="rId3" Type="http://schemas.openxmlformats.org/officeDocument/2006/relationships/image" Target="../media/image56.jpeg"/><Relationship Id="rId7" Type="http://schemas.openxmlformats.org/officeDocument/2006/relationships/image" Target="../media/image6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9.jpg"/><Relationship Id="rId5" Type="http://schemas.openxmlformats.org/officeDocument/2006/relationships/image" Target="../media/image58.jpeg"/><Relationship Id="rId10" Type="http://schemas.openxmlformats.org/officeDocument/2006/relationships/image" Target="../media/image63.jpeg"/><Relationship Id="rId4" Type="http://schemas.openxmlformats.org/officeDocument/2006/relationships/image" Target="../media/image57.jpeg"/><Relationship Id="rId9" Type="http://schemas.openxmlformats.org/officeDocument/2006/relationships/image" Target="../media/image62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jpeg"/><Relationship Id="rId4" Type="http://schemas.openxmlformats.org/officeDocument/2006/relationships/image" Target="../media/image2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Яблоко для презентации - 84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6770" y="0"/>
            <a:ext cx="12500659" cy="699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1431403" y="244456"/>
            <a:ext cx="8715436" cy="12704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-100" normalizeH="0" baseline="0" noProof="0" dirty="0" smtClean="0">
                <a:ln w="3200">
                  <a:solidFill>
                    <a:srgbClr val="FEFAC9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rgbClr val="002060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 дошкольное  образовательное учреждение «Детский сад № 22» </a:t>
            </a:r>
            <a:br>
              <a:rPr kumimoji="0" lang="ru-RU" sz="1600" b="1" i="0" u="none" strike="noStrike" kern="1200" cap="none" spc="-100" normalizeH="0" baseline="0" noProof="0" dirty="0" smtClean="0">
                <a:ln w="3200">
                  <a:solidFill>
                    <a:srgbClr val="FEFAC9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rgbClr val="002060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sz="1600" b="1" i="0" u="none" strike="noStrike" kern="1200" cap="none" spc="-100" normalizeH="0" baseline="0" noProof="0" dirty="0" smtClean="0">
                <a:ln w="3200">
                  <a:solidFill>
                    <a:srgbClr val="FEFAC9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rgbClr val="002060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(МАДОУ «Детский сад № 22»)</a:t>
            </a:r>
            <a:br>
              <a:rPr kumimoji="0" lang="ru-RU" sz="1600" b="1" i="0" u="none" strike="noStrike" kern="1200" cap="none" spc="-100" normalizeH="0" baseline="0" noProof="0" dirty="0" smtClean="0">
                <a:ln w="3200">
                  <a:solidFill>
                    <a:srgbClr val="FEFAC9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rgbClr val="002060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sz="1600" b="1" i="0" u="none" strike="noStrike" kern="1200" cap="none" spc="-100" normalizeH="0" baseline="0" noProof="0" dirty="0" smtClean="0">
                <a:ln w="3200">
                  <a:solidFill>
                    <a:srgbClr val="FEFAC9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rgbClr val="002060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Адрес: 624090,  Свердловская область,  г. Верхняя Пышма,  ул. </a:t>
            </a:r>
            <a:r>
              <a:rPr kumimoji="0" lang="ru-RU" sz="1600" b="1" i="0" u="none" strike="noStrike" kern="1200" cap="none" spc="-100" normalizeH="0" baseline="0" noProof="0" dirty="0" err="1" smtClean="0">
                <a:ln w="3200">
                  <a:solidFill>
                    <a:srgbClr val="FEFAC9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rgbClr val="002060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Кривоусова</a:t>
            </a:r>
            <a:r>
              <a:rPr kumimoji="0" lang="ru-RU" sz="1600" b="1" i="0" u="none" strike="noStrike" kern="1200" cap="none" spc="-100" normalizeH="0" baseline="0" noProof="0" dirty="0" smtClean="0">
                <a:ln w="3200">
                  <a:solidFill>
                    <a:srgbClr val="FEFAC9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rgbClr val="002060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 20б. </a:t>
            </a:r>
            <a:br>
              <a:rPr kumimoji="0" lang="ru-RU" sz="1600" b="1" i="0" u="none" strike="noStrike" kern="1200" cap="none" spc="-100" normalizeH="0" baseline="0" noProof="0" dirty="0" smtClean="0">
                <a:ln w="3200">
                  <a:solidFill>
                    <a:srgbClr val="FEFAC9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rgbClr val="002060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sz="1600" b="1" i="0" u="none" strike="noStrike" kern="1200" cap="none" spc="-100" normalizeH="0" baseline="0" noProof="0" dirty="0" smtClean="0">
                <a:ln w="3200">
                  <a:solidFill>
                    <a:srgbClr val="FEFAC9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rgbClr val="002060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Тел. 8(34368) 5-33-87; 5-55-44.</a:t>
            </a:r>
            <a:br>
              <a:rPr kumimoji="0" lang="ru-RU" sz="1600" b="1" i="0" u="none" strike="noStrike" kern="1200" cap="none" spc="-100" normalizeH="0" baseline="0" noProof="0" dirty="0" smtClean="0">
                <a:ln w="3200">
                  <a:solidFill>
                    <a:srgbClr val="FEFAC9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rgbClr val="002060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sz="1600" b="1" i="0" u="none" strike="noStrike" kern="1200" cap="none" spc="-100" normalizeH="0" baseline="0" noProof="0" dirty="0" smtClean="0">
                <a:ln w="3200">
                  <a:solidFill>
                    <a:srgbClr val="FEFAC9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rgbClr val="002060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ИНН/КПП 6606012887/668601001</a:t>
            </a:r>
            <a:br>
              <a:rPr kumimoji="0" lang="ru-RU" sz="1600" b="1" i="0" u="none" strike="noStrike" kern="1200" cap="none" spc="-100" normalizeH="0" baseline="0" noProof="0" dirty="0" smtClean="0">
                <a:ln w="3200">
                  <a:solidFill>
                    <a:srgbClr val="FEFAC9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rgbClr val="002060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sz="1600" b="1" i="0" u="none" strike="noStrike" kern="1200" cap="none" spc="-100" normalizeH="0" baseline="0" noProof="0" dirty="0" smtClean="0">
                <a:ln w="3200">
                  <a:solidFill>
                    <a:srgbClr val="FEFAC9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rgbClr val="002060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E-mail: </a:t>
            </a:r>
            <a:r>
              <a:rPr kumimoji="0" lang="en-US" sz="1600" b="1" i="0" u="sng" strike="noStrike" kern="1200" cap="none" spc="-100" normalizeH="0" baseline="0" noProof="0" dirty="0" smtClean="0">
                <a:ln w="3200">
                  <a:solidFill>
                    <a:srgbClr val="FEFAC9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rgbClr val="002060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madoo_22@mail.ru</a:t>
            </a:r>
            <a:r>
              <a:rPr kumimoji="0" lang="ru-RU" sz="1600" b="1" i="0" u="none" strike="noStrike" kern="1200" cap="none" spc="-100" normalizeH="0" baseline="0" noProof="0" dirty="0" smtClean="0">
                <a:ln w="3200">
                  <a:solidFill>
                    <a:srgbClr val="FEFAC9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rgbClr val="002060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Сайт</a:t>
            </a:r>
            <a:r>
              <a:rPr kumimoji="0" lang="en-US" sz="1600" b="1" i="0" u="none" strike="noStrike" kern="1200" cap="none" spc="-100" normalizeH="0" baseline="0" noProof="0" dirty="0" smtClean="0">
                <a:ln w="3200">
                  <a:solidFill>
                    <a:srgbClr val="FEFAC9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rgbClr val="002060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sz="1600" b="1" i="0" u="sng" strike="noStrike" kern="1200" cap="none" spc="-100" normalizeH="0" baseline="0" noProof="0" dirty="0" smtClean="0">
                <a:ln w="3200">
                  <a:solidFill>
                    <a:srgbClr val="FEFAC9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rgbClr val="002060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https://raduga22.tvoysadik.ru/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2416975" y="2174692"/>
            <a:ext cx="6929486" cy="1571636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ru-RU" b="1" dirty="0" smtClean="0">
                <a:ln w="11430"/>
                <a:solidFill>
                  <a:srgbClr val="002060"/>
                </a:solidFill>
                <a:latin typeface="Times New Roman" panose="02020603050405020304" pitchFamily="18" charset="0"/>
                <a:cs typeface="Times New Roman" pitchFamily="18" charset="0"/>
              </a:rPr>
              <a:t>ПРОЕКТ</a:t>
            </a:r>
          </a:p>
          <a:p>
            <a:r>
              <a:rPr lang="ru-RU" sz="5400" b="1" dirty="0" smtClean="0">
                <a:ln w="11430"/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«Волшебное яблоко: в сказке, в саду и на кухне»</a:t>
            </a:r>
            <a:endParaRPr lang="ru-RU" sz="5400" b="1" dirty="0">
              <a:ln w="11430"/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811348" y="5165056"/>
            <a:ext cx="40411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Bef>
                <a:spcPts val="600"/>
              </a:spcBef>
              <a:buClr>
                <a:srgbClr val="F3A447"/>
              </a:buClr>
              <a:buSzPct val="85000"/>
              <a:defRPr/>
            </a:pPr>
            <a:r>
              <a:rPr lang="ru-RU" b="1" dirty="0" smtClean="0">
                <a:solidFill>
                  <a:srgbClr val="002060"/>
                </a:solidFill>
                <a:latin typeface="Times New Roman"/>
              </a:rPr>
              <a:t>Группа: </a:t>
            </a:r>
            <a:r>
              <a:rPr lang="ru-RU" b="1" dirty="0" err="1" smtClean="0">
                <a:solidFill>
                  <a:srgbClr val="002060"/>
                </a:solidFill>
                <a:latin typeface="Times New Roman"/>
              </a:rPr>
              <a:t>Дюймовочка</a:t>
            </a:r>
            <a:endParaRPr lang="ru-RU" b="1" dirty="0" smtClean="0">
              <a:solidFill>
                <a:srgbClr val="002060"/>
              </a:solidFill>
              <a:latin typeface="Times New Roman"/>
            </a:endParaRPr>
          </a:p>
          <a:p>
            <a:pPr algn="r">
              <a:spcBef>
                <a:spcPts val="600"/>
              </a:spcBef>
              <a:buClr>
                <a:srgbClr val="F3A447"/>
              </a:buClr>
              <a:buSzPct val="85000"/>
              <a:defRPr/>
            </a:pPr>
            <a:r>
              <a:rPr lang="ru-RU" b="1" dirty="0" smtClean="0">
                <a:solidFill>
                  <a:srgbClr val="002060"/>
                </a:solidFill>
                <a:latin typeface="Times New Roman"/>
              </a:rPr>
              <a:t>Воспитатель: А. С. Алфёрова </a:t>
            </a:r>
          </a:p>
          <a:p>
            <a:pPr algn="r">
              <a:spcBef>
                <a:spcPts val="600"/>
              </a:spcBef>
              <a:buClr>
                <a:srgbClr val="F3A447"/>
              </a:buClr>
              <a:buSzPct val="85000"/>
              <a:defRPr/>
            </a:pPr>
            <a:r>
              <a:rPr lang="ru-RU" b="1" dirty="0" smtClean="0">
                <a:solidFill>
                  <a:srgbClr val="002060"/>
                </a:solidFill>
                <a:latin typeface="Times New Roman"/>
              </a:rPr>
              <a:t>И. С. Софронова</a:t>
            </a:r>
          </a:p>
        </p:txBody>
      </p:sp>
      <p:pic>
        <p:nvPicPr>
          <p:cNvPr id="7" name="Рисунок 6" descr="https://img2.freepng.ru/20181207/azw/kisspng-clip-art-image-portable-network-graphics-vector-gr-5c0adaa4c1d897.433760831544215204794.jpg"/>
          <p:cNvPicPr/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148" b="99016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77842">
            <a:off x="4980185" y="3647891"/>
            <a:ext cx="2231628" cy="26587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40417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-44334"/>
            <a:ext cx="12193057" cy="699271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3663" y="3630"/>
            <a:ext cx="11191754" cy="1006997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Коллективная 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ппликация «Яблонька садовая»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37"/>
          <a:stretch/>
        </p:blipFill>
        <p:spPr>
          <a:xfrm rot="16200000">
            <a:off x="859187" y="-92976"/>
            <a:ext cx="2662789" cy="43811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4" t="18565" b="1"/>
          <a:stretch/>
        </p:blipFill>
        <p:spPr>
          <a:xfrm>
            <a:off x="8348143" y="904199"/>
            <a:ext cx="3721666" cy="48127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3038" y="904199"/>
            <a:ext cx="3362915" cy="44787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47" t="23030" r="25441" b="29900"/>
          <a:stretch/>
        </p:blipFill>
        <p:spPr>
          <a:xfrm>
            <a:off x="1794604" y="3121784"/>
            <a:ext cx="3046699" cy="3736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64042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67359"/>
            <a:ext cx="12193057" cy="699271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3906" y="1174241"/>
            <a:ext cx="3874717" cy="29093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42" y="-67359"/>
            <a:ext cx="11052857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Дидактические игры, </a:t>
            </a:r>
            <a:r>
              <a:rPr lang="ru-RU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лэпбуки</a:t>
            </a:r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изготовлены своими руками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27" b="13755"/>
          <a:stretch/>
        </p:blipFill>
        <p:spPr>
          <a:xfrm>
            <a:off x="153096" y="763929"/>
            <a:ext cx="2724521" cy="44450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4" t="20928" r="21379" b="12067"/>
          <a:stretch/>
        </p:blipFill>
        <p:spPr>
          <a:xfrm>
            <a:off x="7347548" y="581176"/>
            <a:ext cx="3041728" cy="3502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3" b="12574"/>
          <a:stretch/>
        </p:blipFill>
        <p:spPr>
          <a:xfrm>
            <a:off x="7511130" y="3969041"/>
            <a:ext cx="4126604" cy="28417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50227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67359"/>
            <a:ext cx="12193057" cy="699271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9309" y="365125"/>
            <a:ext cx="9954490" cy="646257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Учимся считать играя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4134" y="1149927"/>
            <a:ext cx="3526684" cy="46968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0" t="2222" r="8297" b="17576"/>
          <a:stretch/>
        </p:blipFill>
        <p:spPr>
          <a:xfrm>
            <a:off x="77701" y="688253"/>
            <a:ext cx="3832510" cy="47105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52" t="4849" r="14485" b="24646"/>
          <a:stretch/>
        </p:blipFill>
        <p:spPr>
          <a:xfrm>
            <a:off x="3988441" y="1482436"/>
            <a:ext cx="3906425" cy="46689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868501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67359"/>
            <a:ext cx="12193057" cy="699271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31817" y="-148035"/>
            <a:ext cx="9871364" cy="1103457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Дидактическая игра «Кулинарная книга»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58"/>
          <a:stretch/>
        </p:blipFill>
        <p:spPr>
          <a:xfrm>
            <a:off x="3868253" y="803564"/>
            <a:ext cx="3160799" cy="35462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940" b="6868"/>
          <a:stretch/>
        </p:blipFill>
        <p:spPr>
          <a:xfrm>
            <a:off x="7964383" y="669323"/>
            <a:ext cx="4149436" cy="32710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86" b="21818"/>
          <a:stretch/>
        </p:blipFill>
        <p:spPr>
          <a:xfrm>
            <a:off x="20252" y="657750"/>
            <a:ext cx="3599952" cy="2857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162"/>
          <a:stretch/>
        </p:blipFill>
        <p:spPr>
          <a:xfrm>
            <a:off x="19724" y="3457223"/>
            <a:ext cx="3045771" cy="34007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97" b="8283"/>
          <a:stretch/>
        </p:blipFill>
        <p:spPr>
          <a:xfrm>
            <a:off x="6182679" y="3204851"/>
            <a:ext cx="3405989" cy="37205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464078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34718"/>
            <a:ext cx="12193057" cy="69927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0982" y="39103"/>
            <a:ext cx="9428546" cy="883188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Готовим по маминым рецептам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37" t="26667" r="12871"/>
          <a:stretch/>
        </p:blipFill>
        <p:spPr>
          <a:xfrm>
            <a:off x="0" y="21527"/>
            <a:ext cx="3025106" cy="40532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0" r="23633"/>
          <a:stretch/>
        </p:blipFill>
        <p:spPr>
          <a:xfrm>
            <a:off x="2426952" y="1909995"/>
            <a:ext cx="2836426" cy="47771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54" t="18788" r="17176" b="7475"/>
          <a:stretch/>
        </p:blipFill>
        <p:spPr>
          <a:xfrm>
            <a:off x="5263378" y="922291"/>
            <a:ext cx="3505200" cy="50569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8578" y="1909995"/>
            <a:ext cx="3297382" cy="49480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875971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303" y="0"/>
            <a:ext cx="12193057" cy="699271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1" t="11802" r="13736" b="11899"/>
          <a:stretch/>
        </p:blipFill>
        <p:spPr>
          <a:xfrm rot="21373221">
            <a:off x="26923" y="79460"/>
            <a:ext cx="2529067" cy="35841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694481" y="59246"/>
            <a:ext cx="10357654" cy="991876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родителями </a:t>
            </a:r>
          </a:p>
          <a:p>
            <a:pPr algn="ctr"/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Книга рецептов с яблоками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87" t="9809" r="14635" b="22693"/>
          <a:stretch/>
        </p:blipFill>
        <p:spPr>
          <a:xfrm>
            <a:off x="2838383" y="935280"/>
            <a:ext cx="3086253" cy="38913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9" b="3797"/>
          <a:stretch/>
        </p:blipFill>
        <p:spPr>
          <a:xfrm rot="335985">
            <a:off x="9368983" y="-82121"/>
            <a:ext cx="2648503" cy="3516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68903">
            <a:off x="406246" y="3348229"/>
            <a:ext cx="2778292" cy="36241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48244">
            <a:off x="8584700" y="3297355"/>
            <a:ext cx="2904238" cy="38973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4636" y="935280"/>
            <a:ext cx="3017261" cy="42319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52682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7359"/>
            <a:ext cx="12193057" cy="699271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80" y="-73899"/>
            <a:ext cx="2630148" cy="3561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1980" y="-73899"/>
            <a:ext cx="3097081" cy="40636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2108" y="-251962"/>
            <a:ext cx="2874225" cy="40663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6327" y="3629816"/>
            <a:ext cx="3228184" cy="32281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79" y="3601045"/>
            <a:ext cx="3256955" cy="32569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213" y="3328352"/>
            <a:ext cx="2635469" cy="36952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91" t="11308" r="13286" b="7005"/>
          <a:stretch/>
        </p:blipFill>
        <p:spPr>
          <a:xfrm>
            <a:off x="2871875" y="-22429"/>
            <a:ext cx="2727016" cy="38368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05324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85" y="59246"/>
            <a:ext cx="12193057" cy="699271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039" y="59246"/>
            <a:ext cx="3170091" cy="31700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5753" y="267855"/>
            <a:ext cx="3140169" cy="3140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5199" y="391084"/>
            <a:ext cx="3016940" cy="30169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7331" y="3470180"/>
            <a:ext cx="2329378" cy="34954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08" y="3229337"/>
            <a:ext cx="3170091" cy="31700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6996" y="819696"/>
            <a:ext cx="2920166" cy="29201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4239" y="3846141"/>
            <a:ext cx="2452754" cy="3273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0222" y="3408024"/>
            <a:ext cx="3085541" cy="30855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93127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0"/>
            <a:ext cx="12193057" cy="699271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0066" y="978582"/>
            <a:ext cx="9295388" cy="1452101"/>
          </a:xfrm>
        </p:spPr>
        <p:txBody>
          <a:bodyPr>
            <a:normAutofit/>
          </a:bodyPr>
          <a:lstStyle/>
          <a:p>
            <a:pPr algn="ctr"/>
            <a:r>
              <a:rPr kumimoji="0" lang="ru-RU" sz="4800" i="0" u="none" strike="noStrike" kern="10" normalizeH="0" baseline="0" noProof="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Спасибо  за внимание!</a:t>
            </a:r>
            <a:endParaRPr lang="ru-RU" sz="4800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1" descr="C:\Documents and Settings\владелец\Мои документы\Downloads\25731620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63598" y="2709065"/>
            <a:ext cx="5544233" cy="41489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58221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67359"/>
            <a:ext cx="12193057" cy="6992718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3459" y="636608"/>
            <a:ext cx="10417214" cy="5451053"/>
          </a:xfrm>
        </p:spPr>
        <p:txBody>
          <a:bodyPr/>
          <a:lstStyle/>
          <a:p>
            <a:pPr marL="0" indent="0" algn="ctr">
              <a:buNone/>
              <a:tabLst>
                <a:tab pos="3420745" algn="l"/>
              </a:tabLst>
            </a:pPr>
            <a:endParaRPr lang="ru-RU" sz="24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50000"/>
              </a:lnSpc>
              <a:buNone/>
              <a:tabLst>
                <a:tab pos="3420745" algn="l"/>
              </a:tabLst>
            </a:pP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Яблоки 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ешь по утрам – не будешь ходить к докторам.</a:t>
            </a:r>
          </a:p>
          <a:p>
            <a:pPr marL="0" marR="114300" indent="0" algn="ctr">
              <a:lnSpc>
                <a:spcPct val="150000"/>
              </a:lnSpc>
              <a:spcBef>
                <a:spcPts val="300"/>
              </a:spcBef>
              <a:buNone/>
            </a:pP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Яблоко на обед – и всех болезней нет.</a:t>
            </a:r>
          </a:p>
          <a:p>
            <a:pPr marL="0" marR="114300" indent="0" algn="ctr">
              <a:lnSpc>
                <a:spcPct val="150000"/>
              </a:lnSpc>
              <a:spcBef>
                <a:spcPts val="300"/>
              </a:spcBef>
              <a:buNone/>
            </a:pP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Яблоко на ужин – и доктор не нужен.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1211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67359"/>
            <a:ext cx="12193057" cy="6992718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7881" y="332510"/>
            <a:ext cx="11468847" cy="626506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ru-RU" sz="19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 </a:t>
            </a:r>
            <a:r>
              <a:rPr lang="ru-RU" sz="19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</a:t>
            </a:r>
            <a:r>
              <a:rPr lang="ru-RU" sz="1900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творчески – познавательный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19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Сроки реализации</a:t>
            </a:r>
            <a:r>
              <a:rPr lang="ru-RU" sz="1900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1 мес</a:t>
            </a:r>
            <a:r>
              <a:rPr lang="ru-RU" sz="190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900" dirty="0" smtClean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19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Участники:</a:t>
            </a:r>
            <a:r>
              <a:rPr lang="ru-RU" sz="1900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воспитатели, дети средней группы, родители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19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1900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расширить знания детей о фрукте – яблоке, осознании его ценности для людей и животных;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19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en-US" sz="1900" b="1" dirty="0" smtClean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1900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900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способствовать </a:t>
            </a:r>
            <a:r>
              <a:rPr lang="ru-RU" sz="190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ознакомлению детей с фруктом -  яблоком, его свойствах, где растет, как можно вырастить в </a:t>
            </a:r>
            <a:r>
              <a:rPr lang="ru-RU" sz="1900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саду;</a:t>
            </a:r>
            <a:endParaRPr lang="ru-RU" sz="190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20000"/>
              </a:lnSpc>
              <a:buNone/>
            </a:pPr>
            <a:r>
              <a:rPr lang="ru-RU" sz="1900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способствовать </a:t>
            </a:r>
            <a:r>
              <a:rPr lang="ru-RU" sz="190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закреплению представлений о счете, цвете, </a:t>
            </a:r>
            <a:r>
              <a:rPr lang="ru-RU" sz="1900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форме;</a:t>
            </a:r>
          </a:p>
          <a:p>
            <a:pPr marL="0" lvl="0" indent="0" algn="just">
              <a:lnSpc>
                <a:spcPct val="120000"/>
              </a:lnSpc>
              <a:buNone/>
            </a:pPr>
            <a:r>
              <a:rPr lang="ru-RU" sz="1900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помочь </a:t>
            </a:r>
            <a:r>
              <a:rPr lang="ru-RU" sz="190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детям раскрыть ценные качества фрукта, его </a:t>
            </a:r>
            <a:r>
              <a:rPr lang="ru-RU" sz="1900" dirty="0">
                <a:ln w="0"/>
                <a:solidFill>
                  <a:srgbClr val="025E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значимость</a:t>
            </a:r>
            <a:r>
              <a:rPr lang="ru-RU" sz="190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детского организма.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190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900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способствовать </a:t>
            </a:r>
            <a:r>
              <a:rPr lang="ru-RU" sz="190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развитию познавательного интереса, внимания, памяти, навыков исследовательской деятельности, умению отражать свои впечатления в продуктивных видах деятельности (лепке, аппликации, рисовании</a:t>
            </a:r>
            <a:r>
              <a:rPr lang="ru-RU" sz="1900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ru-RU" sz="190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20000"/>
              </a:lnSpc>
              <a:buNone/>
            </a:pPr>
            <a:r>
              <a:rPr lang="ru-RU" sz="1900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способствовать </a:t>
            </a:r>
            <a:r>
              <a:rPr lang="ru-RU" sz="190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расширению и активизации словаря детей, умению отгадывать загадки, слушать </a:t>
            </a:r>
            <a:r>
              <a:rPr lang="ru-RU" sz="1900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стихотворения;</a:t>
            </a:r>
            <a:endParaRPr lang="ru-RU" sz="190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20000"/>
              </a:lnSpc>
              <a:buNone/>
            </a:pPr>
            <a:r>
              <a:rPr lang="ru-RU" sz="1900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развивать </a:t>
            </a:r>
            <a:r>
              <a:rPr lang="ru-RU" sz="190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логическое мышление и воображение;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1900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90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</a:t>
            </a:r>
            <a:r>
              <a:rPr lang="ru-RU" sz="190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бережное и внимательное отношение к природе.</a:t>
            </a:r>
            <a:endParaRPr lang="ru-RU" sz="1900" dirty="0" smtClean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5073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Яблоко для презентации - 84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456"/>
            <a:ext cx="12191999" cy="699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2399" y="753080"/>
            <a:ext cx="11887200" cy="567810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Основные формы организации проекта</a:t>
            </a:r>
          </a:p>
          <a:p>
            <a:pPr marL="0" indent="0" algn="ctr">
              <a:buNone/>
            </a:pP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Познавательные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рассказы, беседы</a:t>
            </a:r>
          </a:p>
          <a:p>
            <a:pPr algn="just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Наблюдения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Рассматривание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альбомов, иллюстраций, репродукций картин</a:t>
            </a:r>
          </a:p>
          <a:p>
            <a:pPr algn="just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Дидактические игры</a:t>
            </a:r>
          </a:p>
          <a:p>
            <a:pPr algn="just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Чтение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рассказов, сказок,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стихов, загадок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Театрализованная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деятельность</a:t>
            </a:r>
          </a:p>
          <a:p>
            <a:pPr algn="just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Работа с родителями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8606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67359"/>
            <a:ext cx="12193057" cy="699271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6381" y="-35866"/>
            <a:ext cx="9694763" cy="880900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Рассматривание иллюстраций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57757"/>
            <a:ext cx="2972925" cy="39593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2925" y="2222339"/>
            <a:ext cx="3226031" cy="42964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0410" y="1070513"/>
            <a:ext cx="3201113" cy="42632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1881" y="2435156"/>
            <a:ext cx="3020119" cy="40221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92750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67359"/>
            <a:ext cx="12193057" cy="699271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30" t="23966" r="20810" b="24725"/>
          <a:stretch/>
        </p:blipFill>
        <p:spPr>
          <a:xfrm>
            <a:off x="7039469" y="1448242"/>
            <a:ext cx="2373425" cy="323552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0760" y="-67359"/>
            <a:ext cx="10370478" cy="1056945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художественной литературы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615" y="807498"/>
            <a:ext cx="4195127" cy="31499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3566" y="3321812"/>
            <a:ext cx="4678492" cy="35129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13" t="24135" r="53760" b="24388"/>
          <a:stretch/>
        </p:blipFill>
        <p:spPr>
          <a:xfrm>
            <a:off x="9584539" y="3507128"/>
            <a:ext cx="2321719" cy="3039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422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67359"/>
            <a:ext cx="12193057" cy="699271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8637" y="3180950"/>
            <a:ext cx="2699643" cy="37444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26917" y="-14585"/>
            <a:ext cx="10138458" cy="815493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 сказки «Яблонька»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4888" y="1135220"/>
            <a:ext cx="2767773" cy="40301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1901" y="1613102"/>
            <a:ext cx="2808106" cy="40700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1265"/>
            <a:ext cx="2863034" cy="38963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7520" y="3062232"/>
            <a:ext cx="2576371" cy="37470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0339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69" y="81023"/>
            <a:ext cx="12193057" cy="699271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56122" y="1"/>
            <a:ext cx="9744919" cy="1122744"/>
          </a:xfrm>
        </p:spPr>
        <p:txBody>
          <a:bodyPr>
            <a:normAutofit/>
          </a:bodyPr>
          <a:lstStyle/>
          <a:p>
            <a:r>
              <a:rPr lang="ru-RU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Пластилинография</a:t>
            </a:r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«Солнечное яблочко»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64" t="194" r="9083" b="-968"/>
          <a:stretch/>
        </p:blipFill>
        <p:spPr>
          <a:xfrm>
            <a:off x="106648" y="2888689"/>
            <a:ext cx="4542171" cy="26390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0" t="-1687" r="28797" b="13132"/>
          <a:stretch/>
        </p:blipFill>
        <p:spPr>
          <a:xfrm>
            <a:off x="3955255" y="825449"/>
            <a:ext cx="4583849" cy="28589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6386" y="3684394"/>
            <a:ext cx="4471686" cy="33576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10451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0"/>
            <a:ext cx="12193057" cy="699271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992" y="0"/>
            <a:ext cx="10099877" cy="1190103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Раскрашивание яблочек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792" y="803736"/>
            <a:ext cx="3279771" cy="51134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57" r="7722"/>
          <a:stretch/>
        </p:blipFill>
        <p:spPr>
          <a:xfrm>
            <a:off x="3646026" y="980104"/>
            <a:ext cx="5270238" cy="29563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2603" y="3426221"/>
            <a:ext cx="4570433" cy="34317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6226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304</TotalTime>
  <Words>244</Words>
  <Application>Microsoft Office PowerPoint</Application>
  <PresentationFormat>Широкоэкранный</PresentationFormat>
  <Paragraphs>44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Рассматривание иллюстраций</vt:lpstr>
      <vt:lpstr>Чтение художественной литературы</vt:lpstr>
      <vt:lpstr>Показ сказки «Яблонька»</vt:lpstr>
      <vt:lpstr>Пластилинография «Солнечное яблочко»</vt:lpstr>
      <vt:lpstr>Раскрашивание яблочек</vt:lpstr>
      <vt:lpstr>Коллективная аппликация «Яблонька садовая»</vt:lpstr>
      <vt:lpstr>Дидактические игры, лэпбуки, изготовлены своими руками</vt:lpstr>
      <vt:lpstr>Учимся считать играя</vt:lpstr>
      <vt:lpstr>Дидактическая игра «Кулинарная книга»</vt:lpstr>
      <vt:lpstr>Готовим по маминым рецептам</vt:lpstr>
      <vt:lpstr>Презентация PowerPoint</vt:lpstr>
      <vt:lpstr>Презентация PowerPoint</vt:lpstr>
      <vt:lpstr>Презентация PowerPoint</vt:lpstr>
      <vt:lpstr>Спасибо 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Софронова</dc:creator>
  <cp:lastModifiedBy>DS22VP@outlook.com</cp:lastModifiedBy>
  <cp:revision>31</cp:revision>
  <cp:lastPrinted>2024-11-07T08:05:17Z</cp:lastPrinted>
  <dcterms:created xsi:type="dcterms:W3CDTF">2024-11-05T16:25:59Z</dcterms:created>
  <dcterms:modified xsi:type="dcterms:W3CDTF">2024-11-07T08:15:32Z</dcterms:modified>
</cp:coreProperties>
</file>