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65" r:id="rId2"/>
    <p:sldId id="270" r:id="rId3"/>
    <p:sldId id="268" r:id="rId4"/>
    <p:sldId id="269" r:id="rId5"/>
    <p:sldId id="271" r:id="rId6"/>
    <p:sldId id="272" r:id="rId7"/>
    <p:sldId id="273" r:id="rId8"/>
    <p:sldId id="274" r:id="rId9"/>
    <p:sldId id="275" r:id="rId10"/>
    <p:sldId id="278" r:id="rId11"/>
    <p:sldId id="277" r:id="rId12"/>
    <p:sldId id="276" r:id="rId13"/>
    <p:sldId id="280" r:id="rId14"/>
    <p:sldId id="283" r:id="rId15"/>
    <p:sldId id="281" r:id="rId16"/>
    <p:sldId id="282" r:id="rId17"/>
    <p:sldId id="285" r:id="rId18"/>
    <p:sldId id="284" r:id="rId19"/>
    <p:sldId id="267" r:id="rId20"/>
    <p:sldId id="279" r:id="rId21"/>
    <p:sldId id="294" r:id="rId22"/>
    <p:sldId id="289" r:id="rId23"/>
    <p:sldId id="290" r:id="rId24"/>
    <p:sldId id="287" r:id="rId25"/>
    <p:sldId id="291" r:id="rId26"/>
    <p:sldId id="293" r:id="rId27"/>
    <p:sldId id="292" r:id="rId28"/>
    <p:sldId id="295" r:id="rId29"/>
    <p:sldId id="296" r:id="rId30"/>
    <p:sldId id="297" r:id="rId31"/>
    <p:sldId id="298" r:id="rId32"/>
    <p:sldId id="304" r:id="rId33"/>
    <p:sldId id="299" r:id="rId34"/>
    <p:sldId id="300" r:id="rId35"/>
    <p:sldId id="301" r:id="rId36"/>
    <p:sldId id="302" r:id="rId37"/>
    <p:sldId id="303" r:id="rId38"/>
    <p:sldId id="310" r:id="rId39"/>
    <p:sldId id="305" r:id="rId40"/>
    <p:sldId id="306" r:id="rId41"/>
    <p:sldId id="308" r:id="rId42"/>
    <p:sldId id="307" r:id="rId43"/>
    <p:sldId id="309" r:id="rId44"/>
    <p:sldId id="318" r:id="rId45"/>
    <p:sldId id="311" r:id="rId46"/>
    <p:sldId id="312" r:id="rId47"/>
    <p:sldId id="313" r:id="rId48"/>
    <p:sldId id="314" r:id="rId49"/>
    <p:sldId id="315" r:id="rId50"/>
    <p:sldId id="316" r:id="rId51"/>
    <p:sldId id="329" r:id="rId52"/>
    <p:sldId id="319" r:id="rId53"/>
    <p:sldId id="320" r:id="rId54"/>
    <p:sldId id="317" r:id="rId55"/>
    <p:sldId id="322" r:id="rId56"/>
    <p:sldId id="321" r:id="rId57"/>
    <p:sldId id="323" r:id="rId58"/>
    <p:sldId id="324" r:id="rId59"/>
    <p:sldId id="325" r:id="rId60"/>
    <p:sldId id="326" r:id="rId61"/>
    <p:sldId id="327" r:id="rId62"/>
    <p:sldId id="328" r:id="rId63"/>
    <p:sldId id="330" r:id="rId64"/>
    <p:sldId id="331" r:id="rId65"/>
    <p:sldId id="332" r:id="rId66"/>
    <p:sldId id="333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1BAD"/>
    <a:srgbClr val="D03CB0"/>
    <a:srgbClr val="D94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24395-9655-43D8-992A-5CC3D40777E9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CCA07-7D74-4C73-B8F9-3F440989C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391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646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855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22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508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34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045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97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887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969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432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781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738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059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834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7472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170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5823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80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7289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58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834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94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1831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1785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078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9957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9957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1501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6085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8831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0618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4740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310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1445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1690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8731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8979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9787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2029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0896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2582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175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13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06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464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716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CCA07-7D74-4C73-B8F9-3F440989C74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9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urister.ru/world/europe/russia/city/moscow/placeofinterest/11827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hyperlink" Target="https://www.tourister.ru/world/europe/russia/city/moscow/placeofinterest/11839" TargetMode="External"/><Relationship Id="rId4" Type="http://schemas.openxmlformats.org/officeDocument/2006/relationships/hyperlink" Target="https://www.tourister.ru/world/europe/russia/city/moscow/squares/11837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3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User\Desktop\конкурс я гражданин России\12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85999"/>
            <a:ext cx="6214623" cy="2938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198428"/>
            <a:ext cx="72537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по золотому кольцу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6E4CBB-4DDE-4815-B338-F71B186CA0C7}"/>
              </a:ext>
            </a:extLst>
          </p:cNvPr>
          <p:cNvSpPr txBox="1"/>
          <p:nvPr/>
        </p:nvSpPr>
        <p:spPr>
          <a:xfrm>
            <a:off x="1691680" y="175851"/>
            <a:ext cx="5892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«Детский сад № 22»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7FD276-18C4-40B6-AC41-57FB4A4BD664}"/>
              </a:ext>
            </a:extLst>
          </p:cNvPr>
          <p:cNvSpPr txBox="1"/>
          <p:nvPr/>
        </p:nvSpPr>
        <p:spPr>
          <a:xfrm>
            <a:off x="5148064" y="4710336"/>
            <a:ext cx="30164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 Шевченко Т.Н.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Банных Е.Л.</a:t>
            </a:r>
          </a:p>
        </p:txBody>
      </p:sp>
    </p:spTree>
    <p:extLst>
      <p:ext uri="{BB962C8B-B14F-4D97-AF65-F5344CB8AC3E}">
        <p14:creationId xmlns:p14="http://schemas.microsoft.com/office/powerpoint/2010/main" val="1102867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AC44CF-32D3-4994-9096-233387F2B05F}"/>
              </a:ext>
            </a:extLst>
          </p:cNvPr>
          <p:cNvSpPr txBox="1"/>
          <p:nvPr/>
        </p:nvSpPr>
        <p:spPr>
          <a:xfrm>
            <a:off x="2253673" y="2923416"/>
            <a:ext cx="4636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1CD2B5-45CE-4048-AFD7-7FE76D99C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1424627"/>
            <a:ext cx="8712968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D99D0D-9167-42E2-8F53-93379B2367E9}"/>
              </a:ext>
            </a:extLst>
          </p:cNvPr>
          <p:cNvSpPr/>
          <p:nvPr/>
        </p:nvSpPr>
        <p:spPr>
          <a:xfrm>
            <a:off x="1996489" y="83503"/>
            <a:ext cx="4883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Музей игрушки</a:t>
            </a:r>
          </a:p>
        </p:txBody>
      </p:sp>
    </p:spTree>
    <p:extLst>
      <p:ext uri="{BB962C8B-B14F-4D97-AF65-F5344CB8AC3E}">
        <p14:creationId xmlns:p14="http://schemas.microsoft.com/office/powerpoint/2010/main" val="2579198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D0083E-0CCA-48EF-AA55-F0E7E5125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8188905" cy="614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8946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C:\Users\User\Desktop\баба яга\сергиев посад игрушки\i-3834.jpg">
            <a:extLst>
              <a:ext uri="{FF2B5EF4-FFF2-40B4-BE49-F238E27FC236}">
                <a16:creationId xmlns:a16="http://schemas.microsoft.com/office/drawing/2014/main" id="{04BC7639-73FD-41CA-B607-53F63685A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988334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52F390-3E22-4737-89C7-0A61C9B43F61}"/>
              </a:ext>
            </a:extLst>
          </p:cNvPr>
          <p:cNvSpPr txBox="1"/>
          <p:nvPr/>
        </p:nvSpPr>
        <p:spPr>
          <a:xfrm>
            <a:off x="5409773" y="836712"/>
            <a:ext cx="3600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spc="-25" dirty="0">
                <a:solidFill>
                  <a:schemeClr val="accent6">
                    <a:lumMod val="50000"/>
                  </a:schemeClr>
                </a:solidFill>
                <a:effectLst/>
                <a:latin typeface="__Inter_Fallback_6a5886"/>
                <a:ea typeface="Times New Roman" panose="02020603050405020304" pitchFamily="18" charset="0"/>
                <a:cs typeface="Times New Roman" panose="02020603050405020304" pitchFamily="18" charset="0"/>
              </a:rPr>
              <a:t>Богородская игрушка имеет большую историю, а мастера по сей день смогли сохранить ее уникальные особенности. Отличает игрушку, которую делают из дерева исключительно мягких пород, плавность деталей и отсутствие острых элементов. Традиционная игрушка не раскрашивается, но встретить можно и ярко раскрашенных «курочек». Технологии богородской резьбы использовали и используют не только простые люди, но и скульпторы, создающие масштабные произведения.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33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0_7b233_a6114a47_XL.jpg">
            <a:extLst>
              <a:ext uri="{FF2B5EF4-FFF2-40B4-BE49-F238E27FC236}">
                <a16:creationId xmlns:a16="http://schemas.microsoft.com/office/drawing/2014/main" id="{972BB025-33EC-4DD6-BBF4-468A159106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83062"/>
            <a:ext cx="7920880" cy="6138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2373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931256-DE54-47E3-9F55-8BCFA107D2EF}"/>
              </a:ext>
            </a:extLst>
          </p:cNvPr>
          <p:cNvSpPr txBox="1"/>
          <p:nvPr/>
        </p:nvSpPr>
        <p:spPr>
          <a:xfrm>
            <a:off x="179512" y="116632"/>
            <a:ext cx="88569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Матрешка – это яркая самобытная кукла, воплощающая в себе лучшие традиции изготовления русских ремесленных игрушек. Она стала своеобразным символом России и кажется очень «древней», хотя на самом деле промыслу чуть более 100 лет. Матрешек изготавливают в Полхов-Майдане, Вятке, Семенове, и все они различаются своим стилем и самобытными чертами. Но самая известная – сергиево-посадская, она же загорская.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644C63-AE7E-4C97-8C95-FFE97991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870958"/>
            <a:ext cx="7631832" cy="4574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7049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0_9c097_4d179025_XL.jpg">
            <a:extLst>
              <a:ext uri="{FF2B5EF4-FFF2-40B4-BE49-F238E27FC236}">
                <a16:creationId xmlns:a16="http://schemas.microsoft.com/office/drawing/2014/main" id="{4739CEAA-4E50-4A6D-AD37-29B3124509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639" y="151926"/>
            <a:ext cx="8462714" cy="56454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33878-D3AA-4352-91DE-10EABF68D6B5}"/>
              </a:ext>
            </a:extLst>
          </p:cNvPr>
          <p:cNvSpPr txBox="1"/>
          <p:nvPr/>
        </p:nvSpPr>
        <p:spPr>
          <a:xfrm>
            <a:off x="1691680" y="5949280"/>
            <a:ext cx="568863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</a:rPr>
              <a:t>Матрёшка 45-местная</a:t>
            </a:r>
          </a:p>
        </p:txBody>
      </p:sp>
    </p:spTree>
    <p:extLst>
      <p:ext uri="{BB962C8B-B14F-4D97-AF65-F5344CB8AC3E}">
        <p14:creationId xmlns:p14="http://schemas.microsoft.com/office/powerpoint/2010/main" val="1638004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14A7A8-AD81-4535-A890-E2607F873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94" y="1052736"/>
            <a:ext cx="8284412" cy="5524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F5537E-55F9-4B3E-A775-3A6A10A12C75}"/>
              </a:ext>
            </a:extLst>
          </p:cNvPr>
          <p:cNvSpPr/>
          <p:nvPr/>
        </p:nvSpPr>
        <p:spPr>
          <a:xfrm>
            <a:off x="2106729" y="233981"/>
            <a:ext cx="507498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«Матрешка»</a:t>
            </a:r>
          </a:p>
          <a:p>
            <a:pPr algn="ctr"/>
            <a:endParaRPr lang="ru-RU" sz="32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173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Wallpaper-Bleu-180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0"/>
            <a:ext cx="9144000" cy="68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C8E95-D152-45FD-AE9B-268D0DA35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6" y="908720"/>
            <a:ext cx="8412427" cy="5926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11560" y="332656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матрешка</a:t>
            </a:r>
          </a:p>
        </p:txBody>
      </p:sp>
    </p:spTree>
    <p:extLst>
      <p:ext uri="{BB962C8B-B14F-4D97-AF65-F5344CB8AC3E}">
        <p14:creationId xmlns:p14="http://schemas.microsoft.com/office/powerpoint/2010/main" val="2479245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BD0358-0B71-4E55-8654-EE94B3371B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0" b="15329"/>
          <a:stretch/>
        </p:blipFill>
        <p:spPr>
          <a:xfrm>
            <a:off x="107504" y="564343"/>
            <a:ext cx="4458937" cy="2720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880AEB-25A8-43F2-A27F-6BDD86F0F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44" y="3443534"/>
            <a:ext cx="4234401" cy="324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0DF543-FDC7-426C-B9FE-6F07980ACABB}"/>
              </a:ext>
            </a:extLst>
          </p:cNvPr>
          <p:cNvSpPr txBox="1"/>
          <p:nvPr/>
        </p:nvSpPr>
        <p:spPr>
          <a:xfrm>
            <a:off x="2483768" y="132174"/>
            <a:ext cx="4636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«Собери матрешку»</a:t>
            </a:r>
          </a:p>
          <a:p>
            <a:pPr algn="ctr"/>
            <a:endParaRPr lang="ru-RU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455921-78BC-4024-BE98-2DD93EE2BB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90"/>
          <a:stretch/>
        </p:blipFill>
        <p:spPr>
          <a:xfrm>
            <a:off x="235654" y="3443533"/>
            <a:ext cx="4330787" cy="3359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C98FCD-8636-413F-A887-0C7E2611B5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/>
          <a:stretch/>
        </p:blipFill>
        <p:spPr>
          <a:xfrm>
            <a:off x="4566441" y="593500"/>
            <a:ext cx="4154105" cy="286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1057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золотое кольцо л.л\jhb6nWprIqG7IG3bcAK7F7j-kH9ZZkVoilSC4svq0VdCmMRQv_Hhl7DQa_X5wFE528Mvtudb0T1b908mnNcxlxwo.jpg">
            <a:extLst>
              <a:ext uri="{FF2B5EF4-FFF2-40B4-BE49-F238E27FC236}">
                <a16:creationId xmlns:a16="http://schemas.microsoft.com/office/drawing/2014/main" id="{AA22E219-561B-4EE9-8646-B2D577523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" y="11440"/>
            <a:ext cx="9137921" cy="68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524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:\Users\User\AppData\Local\Packages\Microsoft.Windows.Photos_8wekyb3d8bbwe\TempState\ShareServiceTempFolder\moskovskiy-kreml.jpeg">
            <a:extLst>
              <a:ext uri="{FF2B5EF4-FFF2-40B4-BE49-F238E27FC236}">
                <a16:creationId xmlns:a16="http://schemas.microsoft.com/office/drawing/2014/main" id="{86C1C284-0478-4072-A33B-E50E5F9B0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28" y="1595314"/>
            <a:ext cx="7055768" cy="5215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B4E4C9-9B0E-4698-B186-D97754FFE873}"/>
              </a:ext>
            </a:extLst>
          </p:cNvPr>
          <p:cNvSpPr txBox="1"/>
          <p:nvPr/>
        </p:nvSpPr>
        <p:spPr>
          <a:xfrm>
            <a:off x="827584" y="136427"/>
            <a:ext cx="77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Москва – столица нашей Родины. Москва – это самый большой город в России. Население – 11 миллионов жителей. Территория Москвы – 2500 квадратных километров. Чтобы пересечь столицу с севера на юг, надо проехать около 45 километров, а с востока на запад – почти 40 километров.</a:t>
            </a:r>
          </a:p>
        </p:txBody>
      </p:sp>
    </p:spTree>
    <p:extLst>
      <p:ext uri="{BB962C8B-B14F-4D97-AF65-F5344CB8AC3E}">
        <p14:creationId xmlns:p14="http://schemas.microsoft.com/office/powerpoint/2010/main" val="646311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F6758-2C7A-48FE-AF69-301F48CAF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764704"/>
            <a:ext cx="8568952" cy="5794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525759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в музей утюга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105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98628-94C7-48AA-9320-362C7B048ED8}"/>
              </a:ext>
            </a:extLst>
          </p:cNvPr>
          <p:cNvSpPr txBox="1"/>
          <p:nvPr/>
        </p:nvSpPr>
        <p:spPr>
          <a:xfrm>
            <a:off x="3312753" y="472110"/>
            <a:ext cx="4646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УТЮГА…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0C8EF8-3B03-4A97-84D4-4D9429092506}"/>
              </a:ext>
            </a:extLst>
          </p:cNvPr>
          <p:cNvSpPr txBox="1"/>
          <p:nvPr/>
        </p:nvSpPr>
        <p:spPr>
          <a:xfrm>
            <a:off x="683568" y="1028343"/>
            <a:ext cx="801184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Беря в руки утюг, мы даже не задумываемся о том, какой он прошел путь (и о том, как сложно было нашим предкам поддерживать одежду в приличном виде). А между тем, его история насчитывает тысячи лет.</a:t>
            </a:r>
            <a:endParaRPr kumimoji="0" lang="ru-RU" sz="180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Еще в древности люди поняли, что ходить в мятом — не комильфо (</a:t>
            </a:r>
            <a:r>
              <a:rPr kumimoji="0" lang="ru-RU" sz="180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НЕКРАСИВО</a:t>
            </a: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 Ситуацию с мятой одеждой исправляли, как могли — плоскими булыжниками </a:t>
            </a:r>
            <a:r>
              <a:rPr kumimoji="0" lang="ru-RU" sz="1800" i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(наскальные рисунки древних ацтеков не дадут соврать) </a:t>
            </a: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или, попозже, тазиками с углем. Восточных людей привлекало горячее и тяжелое, а славяне стали изобретателями скалки и рубеля.</a:t>
            </a:r>
            <a:endParaRPr kumimoji="0" lang="ru-RU" sz="180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древнейших времен люди ухаживали за своей одеждой, чтобы она после стирки выглядела красиво и опрятно. Именно для этих  целей был изобретен утюг, который прошел все стадии эволюционного развития – от слегка обработанного булыжника до современного электрического агрегата с вертикальным отпариванием и регулируемой мощностью. Первым устройством для глажения белья, был плоский тяжелый камень. На наскальных рисунках древних ацтеков процесс глажения запечатлен так: одежду расстилали на ровной поверхности, придавливали сверху камнем и оставляли на время под этим прессом.</a:t>
            </a:r>
            <a:endParaRPr kumimoji="0" lang="ru-RU" sz="180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2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59AF5F9-53F9-49DD-B408-E01ACA12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42" y="1788675"/>
            <a:ext cx="8090916" cy="480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336577-CEA6-4F3F-993F-1B4C21DAF7BD}"/>
              </a:ext>
            </a:extLst>
          </p:cNvPr>
          <p:cNvSpPr txBox="1"/>
          <p:nvPr/>
        </p:nvSpPr>
        <p:spPr>
          <a:xfrm>
            <a:off x="467544" y="232618"/>
            <a:ext cx="84249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маленький экспонат весит всего 10 грамм. Он был изготовлен в XIX веке тульским мастером. А самый крупный достигает массы в 12 кг. Такой массивный утюг использовался для глажки военной одежды: шинелей и голенищ сапог. Возраст самого старинного утюга в музее — 2,5 века.</a:t>
            </a:r>
          </a:p>
        </p:txBody>
      </p:sp>
    </p:spTree>
    <p:extLst>
      <p:ext uri="{BB962C8B-B14F-4D97-AF65-F5344CB8AC3E}">
        <p14:creationId xmlns:p14="http://schemas.microsoft.com/office/powerpoint/2010/main" val="3214099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AD5C33-C8BC-442B-BCD5-887236268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8" b="17801"/>
          <a:stretch/>
        </p:blipFill>
        <p:spPr>
          <a:xfrm>
            <a:off x="971600" y="835626"/>
            <a:ext cx="6963882" cy="5628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4653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 descr="https://avatars.mds.yandex.net/get-zen_doc/3755324/pub_5f579c5122e26e081a83d233_5f57a756ccc2347a7695e89f/scale_1200">
            <a:extLst>
              <a:ext uri="{FF2B5EF4-FFF2-40B4-BE49-F238E27FC236}">
                <a16:creationId xmlns:a16="http://schemas.microsoft.com/office/drawing/2014/main" id="{13779569-97DC-4AD0-8899-135818DFA52B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807" y="4547656"/>
            <a:ext cx="2880320" cy="21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avatars.mds.yandex.net/get-zen_doc/1110951/pub_5f579c5122e26e081a83d233_5f57a74022e26e081a967809/scale_1200">
            <a:extLst>
              <a:ext uri="{FF2B5EF4-FFF2-40B4-BE49-F238E27FC236}">
                <a16:creationId xmlns:a16="http://schemas.microsoft.com/office/drawing/2014/main" id="{A93E4708-FDBE-4633-9DF9-8773BC0B712C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850" y="2055141"/>
            <a:ext cx="2799222" cy="239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avatars.mds.yandex.net/get-zen_doc/1708669/pub_5f579c5122e26e081a83d233_5f57a78e692a906cd00d1e5d/scale_1200">
            <a:extLst>
              <a:ext uri="{FF2B5EF4-FFF2-40B4-BE49-F238E27FC236}">
                <a16:creationId xmlns:a16="http://schemas.microsoft.com/office/drawing/2014/main" id="{A4F7D161-DA9F-4EF6-8306-54F7DECAA8A7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653135"/>
            <a:ext cx="2952328" cy="206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История утюга, фото № 34">
            <a:extLst>
              <a:ext uri="{FF2B5EF4-FFF2-40B4-BE49-F238E27FC236}">
                <a16:creationId xmlns:a16="http://schemas.microsoft.com/office/drawing/2014/main" id="{543798B4-C74E-4029-A1C5-2464C2BF50CF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2009818"/>
            <a:ext cx="291796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s://i.pinimg.com/originals/c4/d3/a8/c4d3a836861861b55863c84aa63b05ff.jpg">
            <a:extLst>
              <a:ext uri="{FF2B5EF4-FFF2-40B4-BE49-F238E27FC236}">
                <a16:creationId xmlns:a16="http://schemas.microsoft.com/office/drawing/2014/main" id="{B410675A-6610-46C2-ADEF-A224AC4E4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D5D4D2"/>
              </a:clrFrom>
              <a:clrTo>
                <a:srgbClr val="D5D4D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102778"/>
            <a:ext cx="2767763" cy="1741629"/>
          </a:xfrm>
          <a:prstGeom prst="rect">
            <a:avLst/>
          </a:prstGeom>
          <a:noFill/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5462861D-AFDE-45B8-8A38-B6783B31B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8" y="112395"/>
            <a:ext cx="2767763" cy="184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77AA2E-BD05-4BDB-A6C2-4FBB5995A827}"/>
              </a:ext>
            </a:extLst>
          </p:cNvPr>
          <p:cNvSpPr/>
          <p:nvPr/>
        </p:nvSpPr>
        <p:spPr>
          <a:xfrm>
            <a:off x="2398348" y="102941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A9FC331-B8F7-4312-B3FE-B5713950C65E}"/>
              </a:ext>
            </a:extLst>
          </p:cNvPr>
          <p:cNvSpPr/>
          <p:nvPr/>
        </p:nvSpPr>
        <p:spPr>
          <a:xfrm>
            <a:off x="2539943" y="363092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B50D741-BC5A-44F9-8BB4-68B4247EADC4}"/>
              </a:ext>
            </a:extLst>
          </p:cNvPr>
          <p:cNvSpPr/>
          <p:nvPr/>
        </p:nvSpPr>
        <p:spPr>
          <a:xfrm>
            <a:off x="2477987" y="586245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DFB2D54-ADD2-41FE-907C-7A158B0C6DF5}"/>
              </a:ext>
            </a:extLst>
          </p:cNvPr>
          <p:cNvSpPr/>
          <p:nvPr/>
        </p:nvSpPr>
        <p:spPr>
          <a:xfrm>
            <a:off x="8462242" y="106551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DCA1F6-E42A-402A-AD6F-A8B43E1C990B}"/>
              </a:ext>
            </a:extLst>
          </p:cNvPr>
          <p:cNvSpPr/>
          <p:nvPr/>
        </p:nvSpPr>
        <p:spPr>
          <a:xfrm>
            <a:off x="8441972" y="34290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FBC5BFA-0FDE-4DFD-A486-14554093FFE4}"/>
              </a:ext>
            </a:extLst>
          </p:cNvPr>
          <p:cNvSpPr/>
          <p:nvPr/>
        </p:nvSpPr>
        <p:spPr>
          <a:xfrm>
            <a:off x="8284749" y="593467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B4918B9-9AF5-4A7F-BC8A-198CCC1D98B7}"/>
              </a:ext>
            </a:extLst>
          </p:cNvPr>
          <p:cNvSpPr/>
          <p:nvPr/>
        </p:nvSpPr>
        <p:spPr>
          <a:xfrm>
            <a:off x="3211894" y="102777"/>
            <a:ext cx="26977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Виды утюгов</a:t>
            </a:r>
          </a:p>
        </p:txBody>
      </p:sp>
    </p:spTree>
    <p:extLst>
      <p:ext uri="{BB962C8B-B14F-4D97-AF65-F5344CB8AC3E}">
        <p14:creationId xmlns:p14="http://schemas.microsoft.com/office/powerpoint/2010/main" val="3286621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C:\Users\User\Desktop\золотое кольцо л.л\iBVMqxgJ239tPvVRfMT3moTtuoRLhS9jc4RNy3aOsgIEuftuQgpMyvRMYSF7UtM5-VojrJX3VUuS_WayJ50bBfi9.jpg">
            <a:extLst>
              <a:ext uri="{FF2B5EF4-FFF2-40B4-BE49-F238E27FC236}">
                <a16:creationId xmlns:a16="http://schemas.microsoft.com/office/drawing/2014/main" id="{6AF91C7D-4946-4106-B2C2-97E30C6DB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0"/>
            <a:ext cx="9144000" cy="68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673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740DA0-D588-487F-9BF5-28F86EC8B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772816"/>
            <a:ext cx="7820402" cy="4867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821D5D-FCB0-4271-8622-F522B9F3B24E}"/>
              </a:ext>
            </a:extLst>
          </p:cNvPr>
          <p:cNvSpPr txBox="1"/>
          <p:nvPr/>
        </p:nvSpPr>
        <p:spPr>
          <a:xfrm>
            <a:off x="568022" y="217876"/>
            <a:ext cx="80079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Ростовский кремль — исторический архитектурный ансамбль в городе Ростов Великий Ярославской области. Построен в XVII веке как резиденция митрополита. Известен своими белокаменными постройками, церквями и колокольней. Является одним из символов русской православной архитектуры и популярным туристическим объектом. </a:t>
            </a:r>
          </a:p>
        </p:txBody>
      </p:sp>
    </p:spTree>
    <p:extLst>
      <p:ext uri="{BB962C8B-B14F-4D97-AF65-F5344CB8AC3E}">
        <p14:creationId xmlns:p14="http://schemas.microsoft.com/office/powerpoint/2010/main" val="2557536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F68ADB-FBA1-412B-8B8F-55EAC69C5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675" y="1718873"/>
            <a:ext cx="7313343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08845F-2B55-4FCA-8B17-4BDC73AFCB84}"/>
              </a:ext>
            </a:extLst>
          </p:cNvPr>
          <p:cNvSpPr txBox="1"/>
          <p:nvPr/>
        </p:nvSpPr>
        <p:spPr>
          <a:xfrm>
            <a:off x="179512" y="102778"/>
            <a:ext cx="87849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tabLst>
                <a:tab pos="1609725" algn="l"/>
              </a:tabLst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старинном городе Ростов Великий, где небо ясное, а озера глубокие, был построен удивительный музей — Музей Царевны-лягушки. Идея создания этого необычного музея пришла Александру Михайловичу Кузнецову после чтения книги учёного Бориса Рыбакова «Язычество Древней Руси». В книге говорилось, что для древнего племени меря, проживавшего на землях современной Ростовской земли, лягушка была священным существом.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606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81EC4E-D9F4-440F-A396-46D94562D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180" y="1036164"/>
            <a:ext cx="3880317" cy="2875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366517-A0A0-4611-9153-691BB0EB7434}"/>
              </a:ext>
            </a:extLst>
          </p:cNvPr>
          <p:cNvSpPr txBox="1"/>
          <p:nvPr/>
        </p:nvSpPr>
        <p:spPr>
          <a:xfrm>
            <a:off x="467544" y="284817"/>
            <a:ext cx="8424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2913" algn="just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можно посмотреть на 5 тыс. лягушачьих фигурок. Они представлены во всевозможных размерах и изготовлены из разных материалов.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D457A7-08C5-48D4-A23C-833BE3EC8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103" y="3980603"/>
            <a:ext cx="4254694" cy="27214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3286EA-1930-4937-B229-288B19375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64" y="3936217"/>
            <a:ext cx="4068336" cy="28190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0EDBE8-E86A-4C75-AC97-6B3815F0D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20" y="1073438"/>
            <a:ext cx="3809685" cy="27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26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C:\Users\User\Desktop\золотое кольцо л.л\изучение городов\ростов великий\627169ae-8e5a-4121-ae29-b9c19747c150.jpg">
            <a:extLst>
              <a:ext uri="{FF2B5EF4-FFF2-40B4-BE49-F238E27FC236}">
                <a16:creationId xmlns:a16="http://schemas.microsoft.com/office/drawing/2014/main" id="{AEF955C4-1696-4F68-A64C-959496DA1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75"/>
          <a:stretch/>
        </p:blipFill>
        <p:spPr bwMode="auto">
          <a:xfrm>
            <a:off x="1259632" y="955182"/>
            <a:ext cx="6736630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317312-7CB4-4C27-9EED-4EA58D5AD653}"/>
              </a:ext>
            </a:extLst>
          </p:cNvPr>
          <p:cNvSpPr txBox="1"/>
          <p:nvPr/>
        </p:nvSpPr>
        <p:spPr>
          <a:xfrm>
            <a:off x="1950634" y="205168"/>
            <a:ext cx="6292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мультфильма  «Царевну – лягушка»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527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68E893-CEC5-48D2-A719-F984B11488A8}"/>
              </a:ext>
            </a:extLst>
          </p:cNvPr>
          <p:cNvSpPr txBox="1"/>
          <p:nvPr/>
        </p:nvSpPr>
        <p:spPr>
          <a:xfrm>
            <a:off x="575556" y="188036"/>
            <a:ext cx="79928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Кремль – прекрасная древняя крепость. Она стоит в центре столицы на Боровицком холме, на левом берегу Москвы-реки.</a:t>
            </a:r>
          </a:p>
          <a:p>
            <a:pPr algn="ctr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Кремль примечателен не только крепостью и длиной стен. Башни, которые стоят на страже – настоящее средневековое достояние. Всего их 20, и у каждой есть своя уникальная история и имя. Без названия только две башни Московского Кремля – Первая и Вторая Безымянная.</a:t>
            </a:r>
          </a:p>
          <a:p>
            <a:pPr algn="ctr"/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2" descr="C:\Users\User\Desktop\баба яга\Москва\scale_1200.jpeg">
            <a:extLst>
              <a:ext uri="{FF2B5EF4-FFF2-40B4-BE49-F238E27FC236}">
                <a16:creationId xmlns:a16="http://schemas.microsoft.com/office/drawing/2014/main" id="{268749DD-B0D4-488F-9BD2-8C1B288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8073628" cy="4514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40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C:\Users\User\Desktop\золотое кольцо л.л\изучение городов\ростов великий\1fe9400e-9925-40ec-98a3-6c7613091e47.jpg">
            <a:extLst>
              <a:ext uri="{FF2B5EF4-FFF2-40B4-BE49-F238E27FC236}">
                <a16:creationId xmlns:a16="http://schemas.microsoft.com/office/drawing/2014/main" id="{D8C47E7A-EEA3-4E11-AFCA-DFAF452DA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5"/>
          <a:stretch/>
        </p:blipFill>
        <p:spPr bwMode="auto">
          <a:xfrm>
            <a:off x="323528" y="692696"/>
            <a:ext cx="5371008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E24D6DF-00F1-4E9A-9DE4-269536162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5" b="11600"/>
          <a:stretch/>
        </p:blipFill>
        <p:spPr bwMode="auto">
          <a:xfrm>
            <a:off x="3774613" y="3413472"/>
            <a:ext cx="5220174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9FECDF-032C-4B62-A671-04DE674200AE}"/>
              </a:ext>
            </a:extLst>
          </p:cNvPr>
          <p:cNvSpPr txBox="1"/>
          <p:nvPr/>
        </p:nvSpPr>
        <p:spPr>
          <a:xfrm>
            <a:off x="2627783" y="132160"/>
            <a:ext cx="5009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«Царевна лягушка»</a:t>
            </a:r>
          </a:p>
        </p:txBody>
      </p:sp>
    </p:spTree>
    <p:extLst>
      <p:ext uri="{BB962C8B-B14F-4D97-AF65-F5344CB8AC3E}">
        <p14:creationId xmlns:p14="http://schemas.microsoft.com/office/powerpoint/2010/main" val="3025089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C:\Users\User\Desktop\золотое кольцо л.л\изучение городов\ростов великий\3a2bd8f2-28dc-4f7c-b4e1-38fbeac7460b.jpg">
            <a:extLst>
              <a:ext uri="{FF2B5EF4-FFF2-40B4-BE49-F238E27FC236}">
                <a16:creationId xmlns:a16="http://schemas.microsoft.com/office/drawing/2014/main" id="{A7286514-E9EC-47F5-BB32-BC4856257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51887"/>
            <a:ext cx="8496944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9AFA4E-E540-4811-8534-596E90ABC51A}"/>
              </a:ext>
            </a:extLst>
          </p:cNvPr>
          <p:cNvSpPr/>
          <p:nvPr/>
        </p:nvSpPr>
        <p:spPr>
          <a:xfrm>
            <a:off x="2722487" y="102778"/>
            <a:ext cx="36990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Царевна-лягушка</a:t>
            </a:r>
          </a:p>
        </p:txBody>
      </p:sp>
    </p:spTree>
    <p:extLst>
      <p:ext uri="{BB962C8B-B14F-4D97-AF65-F5344CB8AC3E}">
        <p14:creationId xmlns:p14="http://schemas.microsoft.com/office/powerpoint/2010/main" val="1596431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3" descr="C:\Users\User\Desktop\золотое кольцо л.л\8EqytiD0QyRrZHY_Yvdl3ZS8Zg-nNV1Rj_-b7xwvk9U8pV_72pRrCCnH9k6JMajWWf4ZAXfroj28wSCMQ5AAh0XU.jpg">
            <a:extLst>
              <a:ext uri="{FF2B5EF4-FFF2-40B4-BE49-F238E27FC236}">
                <a16:creationId xmlns:a16="http://schemas.microsoft.com/office/drawing/2014/main" id="{4FD85785-1C28-416F-8B35-6BAB348F3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" y="11440"/>
            <a:ext cx="9132759" cy="68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161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4B15F2-11B4-46C8-ABB2-3BCD4C668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27" y="2001461"/>
            <a:ext cx="7618165" cy="4708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3B08B9-B228-4D76-A00E-DF62E23303DC}"/>
              </a:ext>
            </a:extLst>
          </p:cNvPr>
          <p:cNvSpPr txBox="1"/>
          <p:nvPr/>
        </p:nvSpPr>
        <p:spPr>
          <a:xfrm>
            <a:off x="708771" y="147744"/>
            <a:ext cx="61352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 Ярославле, на берегу красивой реки Волги, стоит Толгский монастырь. Он очень старый и красивый, его построили давно, много сотен лет назад. Монахи, живущие в монастыре, ухаживают за садом и огородом, читают книги и молятся. Часто сюда приезжают туристы, чтобы полюбоваться красотой и отдохнуть в тишине.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FEB129-7CAD-4E6F-A003-2ECFE16CF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-99391"/>
            <a:ext cx="2207866" cy="255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6552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C6A5E7-BCDE-4ED8-A96B-08B753EBF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2" y="1340768"/>
            <a:ext cx="7704856" cy="5256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783884-0D63-4BF7-BA9D-4C2CEBC31AEF}"/>
              </a:ext>
            </a:extLst>
          </p:cNvPr>
          <p:cNvSpPr txBox="1"/>
          <p:nvPr/>
        </p:nvSpPr>
        <p:spPr>
          <a:xfrm>
            <a:off x="827584" y="287444"/>
            <a:ext cx="78488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Своей известностью Ярославль обязан и замечательным художникам. Ярославская школа иконописи славилась яркими красками и тонкими линиями.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39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983C0A-775D-4716-84BA-A444CF152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844824"/>
            <a:ext cx="7560840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FAABE2-2240-4122-A717-0190D5837B18}"/>
              </a:ext>
            </a:extLst>
          </p:cNvPr>
          <p:cNvSpPr txBox="1"/>
          <p:nvPr/>
        </p:nvSpPr>
        <p:spPr>
          <a:xfrm>
            <a:off x="960558" y="307947"/>
            <a:ext cx="78488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Кукобой – село в Ярославской области считается родиной Бабы – Яги. Поздравить именинницу может каждый желающий 26 июня.</a:t>
            </a:r>
          </a:p>
          <a:p>
            <a:pPr algn="just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Избушка Бабы-Яги расположена в музее сказки, в центре сказочного соснового бора.</a:t>
            </a:r>
          </a:p>
        </p:txBody>
      </p:sp>
    </p:spTree>
    <p:extLst>
      <p:ext uri="{BB962C8B-B14F-4D97-AF65-F5344CB8AC3E}">
        <p14:creationId xmlns:p14="http://schemas.microsoft.com/office/powerpoint/2010/main" val="3831692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C:\Users\User\Desktop\золотое кольцо л.л\изучение городов\ярославль\04ebde1f-14d1-43b8-aac9-10d3ca9580d3.jpg">
            <a:extLst>
              <a:ext uri="{FF2B5EF4-FFF2-40B4-BE49-F238E27FC236}">
                <a16:creationId xmlns:a16="http://schemas.microsoft.com/office/drawing/2014/main" id="{86E494D3-F07F-48FF-B354-B4AF1A5B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41447"/>
            <a:ext cx="7776864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822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C:\Users\User\Desktop\золотое кольцо л.л\изучение городов\ярославль\11a3cce2-62ff-43b1-8733-db753d9ff21a.jpg">
            <a:extLst>
              <a:ext uri="{FF2B5EF4-FFF2-40B4-BE49-F238E27FC236}">
                <a16:creationId xmlns:a16="http://schemas.microsoft.com/office/drawing/2014/main" id="{9247DE02-164C-4216-9A12-2E57F088E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86" y="908720"/>
            <a:ext cx="7584843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84777-B61E-4545-AADB-D1376A454146}"/>
              </a:ext>
            </a:extLst>
          </p:cNvPr>
          <p:cNvSpPr txBox="1"/>
          <p:nvPr/>
        </p:nvSpPr>
        <p:spPr>
          <a:xfrm>
            <a:off x="1259632" y="278740"/>
            <a:ext cx="7416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Оказывается, Баба - Яга не такая уж злая, как в русских сказках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345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1" descr="C:\Users\User\Desktop\золотое кольцо л.л\изучение городов\ярославль\c382ef03-ca2f-4a19-871e-707ac6ccc118.jpg">
            <a:extLst>
              <a:ext uri="{FF2B5EF4-FFF2-40B4-BE49-F238E27FC236}">
                <a16:creationId xmlns:a16="http://schemas.microsoft.com/office/drawing/2014/main" id="{6F048C64-8B50-4A0E-9CBD-84B0F110D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r="12445"/>
          <a:stretch/>
        </p:blipFill>
        <p:spPr bwMode="auto">
          <a:xfrm>
            <a:off x="251520" y="188640"/>
            <a:ext cx="6120680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A5755-28AF-4F11-9A1E-779C9713B5FE}"/>
              </a:ext>
            </a:extLst>
          </p:cNvPr>
          <p:cNvSpPr txBox="1"/>
          <p:nvPr/>
        </p:nvSpPr>
        <p:spPr>
          <a:xfrm>
            <a:off x="6399885" y="836712"/>
            <a:ext cx="24925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пришла к нам в гости с улыбкой на лице и предложила множество загадок и ребусов, связанных с ней.</a:t>
            </a:r>
          </a:p>
        </p:txBody>
      </p:sp>
    </p:spTree>
    <p:extLst>
      <p:ext uri="{BB962C8B-B14F-4D97-AF65-F5344CB8AC3E}">
        <p14:creationId xmlns:p14="http://schemas.microsoft.com/office/powerpoint/2010/main" val="1585142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2" descr="C:\Users\User\Desktop\золотое кольцо л.л\USfbWOnC2DWONzSQEZIpqp0EiTn7AJOfwFEtb3cKd0QtzHaZrDT_2NHzOGwMAFlPfopEHedu6CvzAJJos0wA7-wP.jpg">
            <a:extLst>
              <a:ext uri="{FF2B5EF4-FFF2-40B4-BE49-F238E27FC236}">
                <a16:creationId xmlns:a16="http://schemas.microsoft.com/office/drawing/2014/main" id="{6A43EC90-5F4E-404F-ABB6-B347C185A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641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2FF84D-2B32-4504-B804-741230966817}"/>
              </a:ext>
            </a:extLst>
          </p:cNvPr>
          <p:cNvSpPr txBox="1"/>
          <p:nvPr/>
        </p:nvSpPr>
        <p:spPr>
          <a:xfrm>
            <a:off x="611560" y="188640"/>
            <a:ext cx="79928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Спасская башня в Москве — выдающийся памятник архитектуры и истории конца 15 века, объект государственного и международного значения, входит в исторический ансамбль </a:t>
            </a:r>
            <a:r>
              <a:rPr lang="ru-RU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Кремля</a:t>
            </a:r>
            <a:r>
              <a:rPr lang="ru-RU" b="0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 (северо-восточная стена), обращена к </a:t>
            </a:r>
            <a:r>
              <a:rPr lang="ru-RU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Красной площади</a:t>
            </a:r>
            <a:r>
              <a:rPr lang="ru-RU" b="0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 — напротив </a:t>
            </a:r>
            <a:r>
              <a:rPr lang="ru-RU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памятника Минину и Пожарскому</a:t>
            </a:r>
            <a:r>
              <a:rPr lang="ru-RU" b="0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. Это самая известная башня Кремля, на ней находятся знаменитые столичные куранты, а вершину украшает пятиконечная звезда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822B88-C467-4A5B-A933-739B3EE7AE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0848"/>
            <a:ext cx="6156176" cy="453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4878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6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1F0A85-7AD4-408E-BFB5-FE99BD936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412776"/>
            <a:ext cx="8001000" cy="5086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F8F539-D376-448E-AB60-1FF9628AF10E}"/>
              </a:ext>
            </a:extLst>
          </p:cNvPr>
          <p:cNvSpPr txBox="1"/>
          <p:nvPr/>
        </p:nvSpPr>
        <p:spPr>
          <a:xfrm>
            <a:off x="723628" y="233204"/>
            <a:ext cx="78488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tabLst>
                <a:tab pos="885825" algn="l"/>
              </a:tabLst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Главным храмом Костромы стал Ипатьевский монастырь, возведённый в XIV веке. Говорят, что именно здесь Михаил Романов получил благословение на престол, став первым царём династии Романовых.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197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E259DF-8680-46F7-891B-25018719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988840"/>
            <a:ext cx="8225052" cy="4539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E6E765-4C78-4FFF-B0AF-D71A78BAB68C}"/>
              </a:ext>
            </a:extLst>
          </p:cNvPr>
          <p:cNvSpPr txBox="1"/>
          <p:nvPr/>
        </p:nvSpPr>
        <p:spPr>
          <a:xfrm>
            <a:off x="323528" y="255756"/>
            <a:ext cx="84410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tabLst>
                <a:tab pos="1200150" algn="l"/>
              </a:tabLst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XIX веке Кострома стала центром льнопрядильного производства, где выпускали качественные ткани и пряжу. Ремёсла и промышленность сделали город известным далеко за пределами России.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62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4" descr="C:\Users\User\Desktop\баба яга\Кострома\pAUu1qCNQAo.jpg">
            <a:extLst>
              <a:ext uri="{FF2B5EF4-FFF2-40B4-BE49-F238E27FC236}">
                <a16:creationId xmlns:a16="http://schemas.microsoft.com/office/drawing/2014/main" id="{A527988F-D9FF-4A0D-9395-D1C6193F3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9"/>
          <a:stretch/>
        </p:blipFill>
        <p:spPr bwMode="auto">
          <a:xfrm>
            <a:off x="179512" y="476672"/>
            <a:ext cx="5580112" cy="6161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2CC64-E690-4B9C-AE4E-431B7C82651F}"/>
              </a:ext>
            </a:extLst>
          </p:cNvPr>
          <p:cNvSpPr txBox="1"/>
          <p:nvPr/>
        </p:nvSpPr>
        <p:spPr>
          <a:xfrm>
            <a:off x="6083660" y="1124744"/>
            <a:ext cx="273630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В старинной Костроме на высоком волжском берегу стоит сказочный Терем Снегурочки. В 2008 году для красавицы Снегурочки был построен высокий бревенчатый Терем. С резными наличниками, подворьем и всевозможными чудесами. Здесь живёт снежная красавица Снегурочка и круглый год встречает гостей от мала до велика.</a:t>
            </a:r>
          </a:p>
        </p:txBody>
      </p:sp>
    </p:spTree>
    <p:extLst>
      <p:ext uri="{BB962C8B-B14F-4D97-AF65-F5344CB8AC3E}">
        <p14:creationId xmlns:p14="http://schemas.microsoft.com/office/powerpoint/2010/main" val="931064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79B986-7602-4268-9640-223357051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7" y="764704"/>
            <a:ext cx="5688632" cy="517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E995B5-13B1-4E4C-80D1-0F90AAFA3F75}"/>
              </a:ext>
            </a:extLst>
          </p:cNvPr>
          <p:cNvSpPr txBox="1"/>
          <p:nvPr/>
        </p:nvSpPr>
        <p:spPr>
          <a:xfrm>
            <a:off x="6372200" y="1268760"/>
            <a:ext cx="239365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В помещении поддерживается температура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−14 °C поэтому перед посещением посетителям выдаются валенки и зипуны.</a:t>
            </a:r>
          </a:p>
        </p:txBody>
      </p:sp>
    </p:spTree>
    <p:extLst>
      <p:ext uri="{BB962C8B-B14F-4D97-AF65-F5344CB8AC3E}">
        <p14:creationId xmlns:p14="http://schemas.microsoft.com/office/powerpoint/2010/main" val="1809278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C:\Users\User\Desktop\золотое кольцо л.л\кострома\2p1KshQvLJM.jpg">
            <a:extLst>
              <a:ext uri="{FF2B5EF4-FFF2-40B4-BE49-F238E27FC236}">
                <a16:creationId xmlns:a16="http://schemas.microsoft.com/office/drawing/2014/main" id="{BB9A5A40-3977-4A2A-97A4-AE206690B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1"/>
          <a:stretch/>
        </p:blipFill>
        <p:spPr bwMode="auto">
          <a:xfrm>
            <a:off x="467544" y="908720"/>
            <a:ext cx="7848872" cy="5754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A0A1D4-C0AB-4328-A47E-90DD7DB9B622}"/>
              </a:ext>
            </a:extLst>
          </p:cNvPr>
          <p:cNvSpPr txBox="1"/>
          <p:nvPr/>
        </p:nvSpPr>
        <p:spPr>
          <a:xfrm>
            <a:off x="2585568" y="321083"/>
            <a:ext cx="4636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городом Кострома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784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2" descr="C:\Users\User\Desktop\золотое кольцо л.л\кострома\HwAOZBSZ7eQ.jpg">
            <a:extLst>
              <a:ext uri="{FF2B5EF4-FFF2-40B4-BE49-F238E27FC236}">
                <a16:creationId xmlns:a16="http://schemas.microsoft.com/office/drawing/2014/main" id="{6365958C-D23B-4E46-9479-404FB793F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4176464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золотое кольцо л.л\кострома\wXasEEl7tRQ.jpg">
            <a:extLst>
              <a:ext uri="{FF2B5EF4-FFF2-40B4-BE49-F238E27FC236}">
                <a16:creationId xmlns:a16="http://schemas.microsoft.com/office/drawing/2014/main" id="{245F4EBA-BEE2-44E6-9EF8-461C3E5C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3960440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20956F-3EAB-4AD9-A5BE-10C75598BF46}"/>
              </a:ext>
            </a:extLst>
          </p:cNvPr>
          <p:cNvSpPr txBox="1"/>
          <p:nvPr/>
        </p:nvSpPr>
        <p:spPr>
          <a:xfrm>
            <a:off x="2339752" y="233690"/>
            <a:ext cx="4636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Снегурочки из бумаги в технике оригами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704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1" descr="C:\Users\User\Desktop\золотое кольцо л.л\кострома\5JKuJ5olgAo.jpg">
            <a:extLst>
              <a:ext uri="{FF2B5EF4-FFF2-40B4-BE49-F238E27FC236}">
                <a16:creationId xmlns:a16="http://schemas.microsoft.com/office/drawing/2014/main" id="{A6DF11B0-1C48-42E2-BCBB-81578DCAE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8"/>
          <a:stretch/>
        </p:blipFill>
        <p:spPr bwMode="auto">
          <a:xfrm>
            <a:off x="251520" y="895892"/>
            <a:ext cx="4176464" cy="5553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золотое кольцо л.л\кострома\Fa62FTdluEc.jpg">
            <a:extLst>
              <a:ext uri="{FF2B5EF4-FFF2-40B4-BE49-F238E27FC236}">
                <a16:creationId xmlns:a16="http://schemas.microsoft.com/office/drawing/2014/main" id="{1AEA66C1-4584-4ECB-85AA-3637ECF45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99" y="860459"/>
            <a:ext cx="4046941" cy="5553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92510D-0B60-4C0D-8BEA-5A4800209F12}"/>
              </a:ext>
            </a:extLst>
          </p:cNvPr>
          <p:cNvSpPr txBox="1"/>
          <p:nvPr/>
        </p:nvSpPr>
        <p:spPr>
          <a:xfrm>
            <a:off x="971600" y="128657"/>
            <a:ext cx="7200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«Помоги снегурочке пройти лабиринт», Расставьте цифры в соответствии с хронологией»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04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C:\Users\User\Desktop\золотое кольцо л.л\xh7hc4Ve4pxpJ7NhbVhIV1maOSUQ32oSOH578zbIs-PmvpJvATDxQPmB1A7Df90q-BzLWkj4FKoqE2CLob6GE9w3.jpg">
            <a:extLst>
              <a:ext uri="{FF2B5EF4-FFF2-40B4-BE49-F238E27FC236}">
                <a16:creationId xmlns:a16="http://schemas.microsoft.com/office/drawing/2014/main" id="{3BF05D71-69C6-4A24-A5DA-F90ADB90F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2"/>
            <a:ext cx="9143999" cy="685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8151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6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65E960-701D-4CC1-80C4-D1400BDB4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587544"/>
            <a:ext cx="7848872" cy="50544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C862E2-F9E3-4EE4-89AB-F7A1F8BEA16F}"/>
              </a:ext>
            </a:extLst>
          </p:cNvPr>
          <p:cNvSpPr txBox="1"/>
          <p:nvPr/>
        </p:nvSpPr>
        <p:spPr>
          <a:xfrm>
            <a:off x="683568" y="264105"/>
            <a:ext cx="78488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Иваново известен под названием «Город невест», «Ситцевый край».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Потому что в Иваново проживали преимущественно девушки и женщины, работающие на фабриках и предприятиях текстильной промышленности. 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834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C:\Users\User\Desktop\золотое кольцо л.л\иваново\ptuRleAYPGg.jpg">
            <a:extLst>
              <a:ext uri="{FF2B5EF4-FFF2-40B4-BE49-F238E27FC236}">
                <a16:creationId xmlns:a16="http://schemas.microsoft.com/office/drawing/2014/main" id="{02BC5326-B97F-4079-B0C8-94A72482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1"/>
            <a:ext cx="4231234" cy="5874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золотое кольцо л.л\иваново\p9BexRT9o5k.jpg">
            <a:extLst>
              <a:ext uri="{FF2B5EF4-FFF2-40B4-BE49-F238E27FC236}">
                <a16:creationId xmlns:a16="http://schemas.microsoft.com/office/drawing/2014/main" id="{A564A1CA-6A0A-420F-94C0-7A4D538B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18" y="904592"/>
            <a:ext cx="3807308" cy="5738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D33480-456D-41D5-97E6-403E837E4549}"/>
              </a:ext>
            </a:extLst>
          </p:cNvPr>
          <p:cNvSpPr txBox="1"/>
          <p:nvPr/>
        </p:nvSpPr>
        <p:spPr>
          <a:xfrm>
            <a:off x="2987824" y="260648"/>
            <a:ext cx="45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«Валенки»</a:t>
            </a:r>
          </a:p>
        </p:txBody>
      </p:sp>
    </p:spTree>
    <p:extLst>
      <p:ext uri="{BB962C8B-B14F-4D97-AF65-F5344CB8AC3E}">
        <p14:creationId xmlns:p14="http://schemas.microsoft.com/office/powerpoint/2010/main" val="2436863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8775E4-1A7F-4591-A8CC-357011404283}"/>
              </a:ext>
            </a:extLst>
          </p:cNvPr>
          <p:cNvSpPr txBox="1"/>
          <p:nvPr/>
        </p:nvSpPr>
        <p:spPr>
          <a:xfrm>
            <a:off x="611560" y="188640"/>
            <a:ext cx="82809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Троицкая башня - самая высокая башня Московского Кремля, расположенная посередине северо-западной части Кремлёвской стены. Ворота башни, к которым через Александровский сад ведёт Троицкий мост от. Кутафьи башни, служат главным входом в Кремль для посетителей крепости.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User\AppData\Local\Packages\Microsoft.Windows.Photos_8wekyb3d8bbwe\TempState\ShareServiceTempFolder\troitskaya-bashnya.jpeg">
            <a:extLst>
              <a:ext uri="{FF2B5EF4-FFF2-40B4-BE49-F238E27FC236}">
                <a16:creationId xmlns:a16="http://schemas.microsoft.com/office/drawing/2014/main" id="{16307005-1AAC-44FA-9843-B1C772CDD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2"/>
          <a:stretch/>
        </p:blipFill>
        <p:spPr bwMode="auto">
          <a:xfrm>
            <a:off x="611560" y="1706128"/>
            <a:ext cx="8136904" cy="4747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4146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C:\Users\User\Desktop\золотое кольцо л.л\иваново\ospxOEydvNg.jpg">
            <a:extLst>
              <a:ext uri="{FF2B5EF4-FFF2-40B4-BE49-F238E27FC236}">
                <a16:creationId xmlns:a16="http://schemas.microsoft.com/office/drawing/2014/main" id="{758785D9-A0CB-4F05-81A0-58E990A47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54" y="1018047"/>
            <a:ext cx="4320480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золотое кольцо л.л\иваново\ZTNNCU8VwsE.jpg">
            <a:extLst>
              <a:ext uri="{FF2B5EF4-FFF2-40B4-BE49-F238E27FC236}">
                <a16:creationId xmlns:a16="http://schemas.microsoft.com/office/drawing/2014/main" id="{F7565E50-0D38-4737-A493-DF47F8F8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788" y="1082871"/>
            <a:ext cx="4104456" cy="5763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6FEEC4-8F52-4637-8B93-2C1C661774BC}"/>
              </a:ext>
            </a:extLst>
          </p:cNvPr>
          <p:cNvSpPr txBox="1"/>
          <p:nvPr/>
        </p:nvSpPr>
        <p:spPr>
          <a:xfrm>
            <a:off x="1476173" y="163860"/>
            <a:ext cx="6517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«Заплатка» и «Наряд для невесты» добавили элемент творчества  в наше путешествие.</a:t>
            </a:r>
          </a:p>
        </p:txBody>
      </p:sp>
    </p:spTree>
    <p:extLst>
      <p:ext uri="{BB962C8B-B14F-4D97-AF65-F5344CB8AC3E}">
        <p14:creationId xmlns:p14="http://schemas.microsoft.com/office/powerpoint/2010/main" val="34771510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6FEEC4-8F52-4637-8B93-2C1C661774BC}"/>
              </a:ext>
            </a:extLst>
          </p:cNvPr>
          <p:cNvSpPr txBox="1"/>
          <p:nvPr/>
        </p:nvSpPr>
        <p:spPr>
          <a:xfrm>
            <a:off x="1476173" y="163860"/>
            <a:ext cx="6517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Рукоделие «Наряд для куклы»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B024A1-FBE6-465F-9B65-A44A12B23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21874"/>
            <a:ext cx="2812221" cy="2812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6008B0-14D8-4B49-A820-C5811D08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49" y="1112022"/>
            <a:ext cx="2631923" cy="2631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784487-82B2-4ABD-BAEB-6C77D3281D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606" y="1112022"/>
            <a:ext cx="2460994" cy="2460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B77D1F-A1B7-49DB-8056-CF90753B58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r="25850"/>
          <a:stretch/>
        </p:blipFill>
        <p:spPr>
          <a:xfrm>
            <a:off x="395536" y="3838664"/>
            <a:ext cx="2304256" cy="2956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501D93-BC38-43C0-822B-C02B303522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50" y="3934161"/>
            <a:ext cx="2733622" cy="2733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872661B-D4A2-4F3C-B8BB-1B89A455EB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3" t="-1532" r="27414" b="1532"/>
          <a:stretch/>
        </p:blipFill>
        <p:spPr>
          <a:xfrm>
            <a:off x="6290214" y="3638392"/>
            <a:ext cx="1777778" cy="3188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438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Wallpaper-Bleu-180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0"/>
            <a:ext cx="9144000" cy="68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золотое кольцо л.л\TlzY04lkV8IBPXyolaGTvUmcAZb8HKgyfmjL0S3QZpJEUgSuK2xTc591eGVKfj6mNRSk368ECLwvj8vphJbAVtS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-20269"/>
            <a:ext cx="9129252" cy="687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6573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778"/>
            <a:ext cx="9144000" cy="696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B81438-9A36-4B40-8B99-D43C67BDA280}"/>
              </a:ext>
            </a:extLst>
          </p:cNvPr>
          <p:cNvSpPr txBox="1"/>
          <p:nvPr/>
        </p:nvSpPr>
        <p:spPr>
          <a:xfrm>
            <a:off x="395536" y="140901"/>
            <a:ext cx="83529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Давным-давно, когда леса были густыми, а трава зеленой, на берегу реки Каменки возник маленький город, который назвали Суздаль. В те времена Суздаль был одним из самых богатых и красивых городов Руси. Здесь правили князья, возводились храмы и монастыри, и жизнь шла своим чередом.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D77213-A893-4A81-B967-1406C9357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348210"/>
            <a:ext cx="6768752" cy="5368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69966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4" descr="C:\Users\User\AppData\Local\Packages\Microsoft.Windows.Photos_8wekyb3d8bbwe\TempState\ShareServiceTempFolder\i (5).jpeg">
            <a:extLst>
              <a:ext uri="{FF2B5EF4-FFF2-40B4-BE49-F238E27FC236}">
                <a16:creationId xmlns:a16="http://schemas.microsoft.com/office/drawing/2014/main" id="{608F1D4E-AA49-492C-953F-3BCF3C348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78" y="1268760"/>
            <a:ext cx="7596844" cy="5427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F27F0D-53FF-4DAD-BA24-E95431BE0640}"/>
              </a:ext>
            </a:extLst>
          </p:cNvPr>
          <p:cNvSpPr txBox="1"/>
          <p:nvPr/>
        </p:nvSpPr>
        <p:spPr>
          <a:xfrm>
            <a:off x="1115616" y="273341"/>
            <a:ext cx="71287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Суздаль – всемирно известный  город  - музей. Здесь 33 церкви, 5 монастырей, 17 часовен. </a:t>
            </a:r>
          </a:p>
        </p:txBody>
      </p:sp>
    </p:spTree>
    <p:extLst>
      <p:ext uri="{BB962C8B-B14F-4D97-AF65-F5344CB8AC3E}">
        <p14:creationId xmlns:p14="http://schemas.microsoft.com/office/powerpoint/2010/main" val="30355541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07ABC3-4BE5-495F-B124-829659CAED03}"/>
              </a:ext>
            </a:extLst>
          </p:cNvPr>
          <p:cNvSpPr txBox="1"/>
          <p:nvPr/>
        </p:nvSpPr>
        <p:spPr>
          <a:xfrm>
            <a:off x="395536" y="287444"/>
            <a:ext cx="871296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Самым знаменитым был Спасо-Евфимиев монастырь, построенный в XIV веке. Здесь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жили монахи, которые записывали хроники и создавали иконы.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9C8A5C-027B-45ED-96FD-CF9D0E680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" y="1405986"/>
            <a:ext cx="7915275" cy="501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17577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DE709-48A7-4E45-B9B1-4C01AB7BAB9E}"/>
              </a:ext>
            </a:extLst>
          </p:cNvPr>
          <p:cNvSpPr txBox="1"/>
          <p:nvPr/>
        </p:nvSpPr>
        <p:spPr>
          <a:xfrm>
            <a:off x="683568" y="269754"/>
            <a:ext cx="8064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Отдельной гордостью Суздаля был Покровский монастырь, основанный в XV веке. Он славился своими великолепными фресками и красивыми стенами.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2E2B22-9DE3-47E1-9F24-52DAB55F7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4" y="1479637"/>
            <a:ext cx="7573888" cy="5042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77429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DE709-48A7-4E45-B9B1-4C01AB7BAB9E}"/>
              </a:ext>
            </a:extLst>
          </p:cNvPr>
          <p:cNvSpPr txBox="1"/>
          <p:nvPr/>
        </p:nvSpPr>
        <p:spPr>
          <a:xfrm>
            <a:off x="683568" y="174778"/>
            <a:ext cx="8064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BC1DBB-F47C-4193-AD18-8BE8E4864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0" y="1278687"/>
            <a:ext cx="3907487" cy="4929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E25F3A-49F5-437A-81C0-E6F8EBF693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099" y="1251112"/>
            <a:ext cx="4906071" cy="4880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2CCB56-84A4-4B09-AC1D-1788C555D0AF}"/>
              </a:ext>
            </a:extLst>
          </p:cNvPr>
          <p:cNvSpPr txBox="1"/>
          <p:nvPr/>
        </p:nvSpPr>
        <p:spPr>
          <a:xfrm>
            <a:off x="1943203" y="257611"/>
            <a:ext cx="5609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акварельными красками «Храм»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085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DE709-48A7-4E45-B9B1-4C01AB7BAB9E}"/>
              </a:ext>
            </a:extLst>
          </p:cNvPr>
          <p:cNvSpPr txBox="1"/>
          <p:nvPr/>
        </p:nvSpPr>
        <p:spPr>
          <a:xfrm>
            <a:off x="683568" y="269754"/>
            <a:ext cx="8064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6" name="Picture 2" descr="C:\Users\User\Desktop\золотое кольцо л.л\JG2mDLJXLuKAWHI8LdqcYuIbEua17t8Z8cpoClcW68HaqHHYyglv4hAMR773St030NLxgUAe766Ykf_vMu8eREBE.jpg">
            <a:extLst>
              <a:ext uri="{FF2B5EF4-FFF2-40B4-BE49-F238E27FC236}">
                <a16:creationId xmlns:a16="http://schemas.microsoft.com/office/drawing/2014/main" id="{C77F6594-2E5F-42BA-B365-651F1DCB4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0"/>
            <a:ext cx="9144000" cy="683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141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DE709-48A7-4E45-B9B1-4C01AB7BAB9E}"/>
              </a:ext>
            </a:extLst>
          </p:cNvPr>
          <p:cNvSpPr txBox="1"/>
          <p:nvPr/>
        </p:nvSpPr>
        <p:spPr>
          <a:xfrm>
            <a:off x="683568" y="269754"/>
            <a:ext cx="8064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200D36-B301-4F72-8E46-AB652A147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102778"/>
            <a:ext cx="1438275" cy="170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A8880A-DB70-461A-B5F9-5823D5257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573533"/>
            <a:ext cx="7272808" cy="517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2066B-78FC-42D9-A4AF-C3BA808160EE}"/>
              </a:ext>
            </a:extLst>
          </p:cNvPr>
          <p:cNvSpPr txBox="1"/>
          <p:nvPr/>
        </p:nvSpPr>
        <p:spPr>
          <a:xfrm>
            <a:off x="784889" y="175450"/>
            <a:ext cx="68407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На берегу реки Клязьмы возник город Владимир. Название его произошло от имени князя Владимира Мономаха, который в начале XII века решил построить здесь крепость, чтобы защитить границы Руси от набегов врагов.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24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:\Users\User\AppData\Local\Packages\Microsoft.Windows.Photos_8wekyb3d8bbwe\TempState\ShareServiceTempFolder\uglovaya-arsenalnaya-bashnya.jpeg">
            <a:extLst>
              <a:ext uri="{FF2B5EF4-FFF2-40B4-BE49-F238E27FC236}">
                <a16:creationId xmlns:a16="http://schemas.microsoft.com/office/drawing/2014/main" id="{CC639C9A-46E2-4571-A113-52743661A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7" y="1268760"/>
            <a:ext cx="8243726" cy="5173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C7924D-85ED-42C8-9E05-19FA2995311E}"/>
              </a:ext>
            </a:extLst>
          </p:cNvPr>
          <p:cNvSpPr txBox="1"/>
          <p:nvPr/>
        </p:nvSpPr>
        <p:spPr>
          <a:xfrm>
            <a:off x="1259632" y="231736"/>
            <a:ext cx="66247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Угловая Арсенальная. Самая мощная башня с 18 гранями. Благодаря расширенному основанию и высоким стенам она выглядит очень устойчивой.</a:t>
            </a:r>
          </a:p>
        </p:txBody>
      </p:sp>
    </p:spTree>
    <p:extLst>
      <p:ext uri="{BB962C8B-B14F-4D97-AF65-F5344CB8AC3E}">
        <p14:creationId xmlns:p14="http://schemas.microsoft.com/office/powerpoint/2010/main" val="3574526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DE709-48A7-4E45-B9B1-4C01AB7BAB9E}"/>
              </a:ext>
            </a:extLst>
          </p:cNvPr>
          <p:cNvSpPr txBox="1"/>
          <p:nvPr/>
        </p:nvSpPr>
        <p:spPr>
          <a:xfrm>
            <a:off x="683568" y="269754"/>
            <a:ext cx="80648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Знаменитый храм Успенский собор, построенный в честь Успения Пресвятой Богородицы. Его стены украшены фресками Андрея Рублёва, одного из самых известных иконописцев России.</a:t>
            </a:r>
            <a:endParaRPr lang="ru-RU" sz="18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FFDCC-F370-4324-9006-B6F42D10D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94" y="1398564"/>
            <a:ext cx="7395811" cy="5253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92984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DE709-48A7-4E45-B9B1-4C01AB7BAB9E}"/>
              </a:ext>
            </a:extLst>
          </p:cNvPr>
          <p:cNvSpPr txBox="1"/>
          <p:nvPr/>
        </p:nvSpPr>
        <p:spPr>
          <a:xfrm>
            <a:off x="683568" y="269754"/>
            <a:ext cx="8064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93C27-795E-47A8-804B-D905D7759D4B}"/>
              </a:ext>
            </a:extLst>
          </p:cNvPr>
          <p:cNvSpPr txBox="1"/>
          <p:nvPr/>
        </p:nvSpPr>
        <p:spPr>
          <a:xfrm>
            <a:off x="971600" y="269754"/>
            <a:ext cx="73448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Знаменитый храм -  Дмитровский собор, освящённый в честь святого Дмитрия Солунского. Храм был украшен белым камнем и резьбой, изображающими библейские сюжеты и животных.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49BC8B-2573-48D0-B431-D31DCBBAD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74"/>
          <a:stretch/>
        </p:blipFill>
        <p:spPr>
          <a:xfrm>
            <a:off x="683569" y="1193084"/>
            <a:ext cx="8136904" cy="5664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32729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DE709-48A7-4E45-B9B1-4C01AB7BAB9E}"/>
              </a:ext>
            </a:extLst>
          </p:cNvPr>
          <p:cNvSpPr txBox="1"/>
          <p:nvPr/>
        </p:nvSpPr>
        <p:spPr>
          <a:xfrm>
            <a:off x="614251" y="113223"/>
            <a:ext cx="80648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Ворота, ведущие в город, назывались Золотыми. 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ворот находится 14-ти метровая арка. После постройки в ней располагались мощные дубовые створы, покрытые золочеными медными листами. Именно за их желтый блеск ворота назвали Золотыми.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Золотые ворота стали символом власти и могущества города, и до сих пор привлекают туристов со всего мира.</a:t>
            </a:r>
            <a:endParaRPr lang="ru-RU" sz="18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C0F20F-9D8E-42F9-A33E-C86C32386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297" y="1703774"/>
            <a:ext cx="7131406" cy="5016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14016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A69259-6890-4400-9C02-865698FF7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490" y="1425093"/>
            <a:ext cx="5906417" cy="5432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6FB39B-D736-483D-8CF2-040D83B48D31}"/>
              </a:ext>
            </a:extLst>
          </p:cNvPr>
          <p:cNvSpPr txBox="1"/>
          <p:nvPr/>
        </p:nvSpPr>
        <p:spPr>
          <a:xfrm>
            <a:off x="467544" y="282120"/>
            <a:ext cx="78488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Муром (Владимирская область) – родина великого русского богатыря Ильи, который сражался с Соловьем  - Разбойником и другими врагами и напастями Русской земли.</a:t>
            </a:r>
          </a:p>
        </p:txBody>
      </p:sp>
    </p:spTree>
    <p:extLst>
      <p:ext uri="{BB962C8B-B14F-4D97-AF65-F5344CB8AC3E}">
        <p14:creationId xmlns:p14="http://schemas.microsoft.com/office/powerpoint/2010/main" val="39390156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1E0267-7119-4B9C-8EF8-AC62A897F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4" y="944220"/>
            <a:ext cx="4008602" cy="5645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415081-44F3-4586-8785-606F46E541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5241"/>
            <a:ext cx="4104456" cy="5837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950E18-BAF2-45CE-9040-47A31E451324}"/>
              </a:ext>
            </a:extLst>
          </p:cNvPr>
          <p:cNvSpPr txBox="1"/>
          <p:nvPr/>
        </p:nvSpPr>
        <p:spPr>
          <a:xfrm>
            <a:off x="2699792" y="472110"/>
            <a:ext cx="520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Фигура льва в технике оригами</a:t>
            </a:r>
          </a:p>
        </p:txBody>
      </p:sp>
    </p:spTree>
    <p:extLst>
      <p:ext uri="{BB962C8B-B14F-4D97-AF65-F5344CB8AC3E}">
        <p14:creationId xmlns:p14="http://schemas.microsoft.com/office/powerpoint/2010/main" val="25626396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5D9C2-2C77-4E59-AE84-32859DA81091}"/>
              </a:ext>
            </a:extLst>
          </p:cNvPr>
          <p:cNvSpPr txBox="1"/>
          <p:nvPr/>
        </p:nvSpPr>
        <p:spPr>
          <a:xfrm>
            <a:off x="1943203" y="102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EF11BA-0914-4EA3-8E61-DAF7F3BF8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7" y="102778"/>
            <a:ext cx="2439381" cy="3252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BEDD37-6D97-4BB4-9785-0DA5C2A0E5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47" y="3355285"/>
            <a:ext cx="2552027" cy="3509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07AB83-F70F-4065-8E39-FD80982C20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67" y="121142"/>
            <a:ext cx="2502032" cy="3427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8017B3-777F-4121-BCD4-F4291E0563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0"/>
          <a:stretch/>
        </p:blipFill>
        <p:spPr>
          <a:xfrm>
            <a:off x="4315715" y="3373828"/>
            <a:ext cx="2664296" cy="3452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B9EC2D-AEA6-4AE4-870F-E44E344D946D}"/>
              </a:ext>
            </a:extLst>
          </p:cNvPr>
          <p:cNvSpPr txBox="1"/>
          <p:nvPr/>
        </p:nvSpPr>
        <p:spPr>
          <a:xfrm>
            <a:off x="3079942" y="620688"/>
            <a:ext cx="30941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just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Дидактические игры: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Собери пазлы «Богатырь», Лабиринт «Помоги рыцарю добраться до своего меча», «Собери богатыря в дорогу».</a:t>
            </a:r>
            <a:endParaRPr lang="ru-RU" sz="16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5599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2419247-DA9D-4A55-8C16-2B5FCA4D6213}"/>
              </a:ext>
            </a:extLst>
          </p:cNvPr>
          <p:cNvSpPr/>
          <p:nvPr/>
        </p:nvSpPr>
        <p:spPr>
          <a:xfrm>
            <a:off x="2339752" y="1772816"/>
            <a:ext cx="42562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</a:t>
            </a:r>
          </a:p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9596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User\AppData\Local\Packages\Microsoft.Windows.Photos_8wekyb3d8bbwe\TempState\ShareServiceTempFolder\i.jpeg">
            <a:extLst>
              <a:ext uri="{FF2B5EF4-FFF2-40B4-BE49-F238E27FC236}">
                <a16:creationId xmlns:a16="http://schemas.microsoft.com/office/drawing/2014/main" id="{54463438-F57E-40C2-9482-A7AD716D0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73744"/>
            <a:ext cx="8064896" cy="462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B7FEF-EA0E-449C-A7C2-5876E828A409}"/>
              </a:ext>
            </a:extLst>
          </p:cNvPr>
          <p:cNvSpPr txBox="1"/>
          <p:nvPr/>
        </p:nvSpPr>
        <p:spPr>
          <a:xfrm>
            <a:off x="935596" y="116632"/>
            <a:ext cx="72728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Царь-пушка находится на Ивановской площади Московского Кремля. Вес Царь-пушки — 39,31 тонны, длина — 5,34 метра, диаметр узорного пояса у дула равен 1,34 метра, в то время как наружный диаметр ее ствола составляет 1,2 метра. Калибр — 890 мм. Отлито орудие из бронзы, лафет чугунный.</a:t>
            </a:r>
          </a:p>
        </p:txBody>
      </p:sp>
    </p:spTree>
    <p:extLst>
      <p:ext uri="{BB962C8B-B14F-4D97-AF65-F5344CB8AC3E}">
        <p14:creationId xmlns:p14="http://schemas.microsoft.com/office/powerpoint/2010/main" val="2101271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золотое кольцо л.л\изучение городов\москва\50c05d23-028b-4409-b2c9-fd98c84bd163.jpg">
            <a:extLst>
              <a:ext uri="{FF2B5EF4-FFF2-40B4-BE49-F238E27FC236}">
                <a16:creationId xmlns:a16="http://schemas.microsoft.com/office/drawing/2014/main" id="{4BB82969-1787-4F1E-AD70-E7C44B126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320480" cy="6288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золотое кольцо л.л\изучение городов\москва\d6f07e5e-816e-4adc-95c2-84a81f7661dc.jpg">
            <a:extLst>
              <a:ext uri="{FF2B5EF4-FFF2-40B4-BE49-F238E27FC236}">
                <a16:creationId xmlns:a16="http://schemas.microsoft.com/office/drawing/2014/main" id="{9EDD1770-FF08-4591-A96C-5F3AE848C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/>
          <a:stretch/>
        </p:blipFill>
        <p:spPr bwMode="auto">
          <a:xfrm>
            <a:off x="4902806" y="188640"/>
            <a:ext cx="4038371" cy="6288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89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User\Desktop\золотое кольцо л.л\2eJmGeURcysyPTVO09lhGOPfeKdC0ZRGvl5DdyVAEor9WEXIBqQG4V7mqvjtZuLPX7epVsBohRgmLQOqla7wrAj6.jpg">
            <a:extLst>
              <a:ext uri="{FF2B5EF4-FFF2-40B4-BE49-F238E27FC236}">
                <a16:creationId xmlns:a16="http://schemas.microsoft.com/office/drawing/2014/main" id="{40D3B5EC-ACE2-441E-917B-574425A1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0"/>
            <a:ext cx="9144000" cy="68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726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1602</Words>
  <Application>Microsoft Office PowerPoint</Application>
  <PresentationFormat>Экран (4:3)</PresentationFormat>
  <Paragraphs>121</Paragraphs>
  <Slides>66</Slides>
  <Notes>47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2" baseType="lpstr">
      <vt:lpstr>__Inter_Fallback_6a5886</vt:lpstr>
      <vt:lpstr>Arial</vt:lpstr>
      <vt:lpstr>Calibri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93</cp:revision>
  <dcterms:created xsi:type="dcterms:W3CDTF">2025-11-04T06:29:54Z</dcterms:created>
  <dcterms:modified xsi:type="dcterms:W3CDTF">2025-11-09T15:31:37Z</dcterms:modified>
</cp:coreProperties>
</file>